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1110" r:id="rId4"/>
    <p:sldId id="1106" r:id="rId5"/>
    <p:sldId id="1107" r:id="rId6"/>
    <p:sldId id="1111" r:id="rId7"/>
    <p:sldId id="1102" r:id="rId8"/>
    <p:sldId id="1101" r:id="rId9"/>
    <p:sldId id="1113" r:id="rId10"/>
    <p:sldId id="1103" r:id="rId11"/>
    <p:sldId id="1104" r:id="rId12"/>
    <p:sldId id="1105"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0"/>
            <p14:sldId id="1106"/>
            <p14:sldId id="1107"/>
            <p14:sldId id="1111"/>
            <p14:sldId id="1102"/>
            <p14:sldId id="1101"/>
            <p14:sldId id="1113"/>
            <p14:sldId id="1103"/>
            <p14:sldId id="1104"/>
            <p14:sldId id="110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 Id="rId9"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smtClean="0"/>
              <a:t>Bracketed secant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smtClean="0"/>
              <a:t>Bracketed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smtClean="0"/>
              <a:t>Bracketed secant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Bracketed secant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smtClean="0"/>
              <a:t>Bracketed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smtClean="0"/>
              <a:t>Bracketed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smtClean="0"/>
              <a:t>Bracketed secant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4.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4.m4a"/><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5.m4a"/><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5.m4a"/><Relationship Id="rId9" Type="http://schemas.openxmlformats.org/officeDocument/2006/relationships/image" Target="../media/image1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1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7.wmf"/><Relationship Id="rId12" Type="http://schemas.openxmlformats.org/officeDocument/2006/relationships/oleObject" Target="../embeddings/oleObject12.bin"/><Relationship Id="rId17" Type="http://schemas.openxmlformats.org/officeDocument/2006/relationships/image" Target="../media/image22.wmf"/><Relationship Id="rId2" Type="http://schemas.openxmlformats.org/officeDocument/2006/relationships/tags" Target="../tags/tag4.xml"/><Relationship Id="rId16"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21.wmf"/><Relationship Id="rId10" Type="http://schemas.openxmlformats.org/officeDocument/2006/relationships/oleObject" Target="../embeddings/oleObject11.bin"/><Relationship Id="rId4" Type="http://schemas.openxmlformats.org/officeDocument/2006/relationships/audio" Target="../media/media6.m4a"/><Relationship Id="rId9" Type="http://schemas.openxmlformats.org/officeDocument/2006/relationships/image" Target="../media/image18.wmf"/><Relationship Id="rId1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26.wmf"/><Relationship Id="rId18" Type="http://schemas.openxmlformats.org/officeDocument/2006/relationships/oleObject" Target="../embeddings/oleObject21.bin"/><Relationship Id="rId3" Type="http://schemas.microsoft.com/office/2007/relationships/media" Target="../media/media8.m4a"/><Relationship Id="rId21" Type="http://schemas.openxmlformats.org/officeDocument/2006/relationships/image" Target="../media/image30.wmf"/><Relationship Id="rId7" Type="http://schemas.openxmlformats.org/officeDocument/2006/relationships/image" Target="../media/image23.wmf"/><Relationship Id="rId12" Type="http://schemas.openxmlformats.org/officeDocument/2006/relationships/oleObject" Target="../embeddings/oleObject18.bin"/><Relationship Id="rId17" Type="http://schemas.openxmlformats.org/officeDocument/2006/relationships/image" Target="../media/image28.wmf"/><Relationship Id="rId2" Type="http://schemas.openxmlformats.org/officeDocument/2006/relationships/tags" Target="../tags/tag6.xml"/><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25.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27.wmf"/><Relationship Id="rId23" Type="http://schemas.openxmlformats.org/officeDocument/2006/relationships/image" Target="../media/image31.wmf"/><Relationship Id="rId10" Type="http://schemas.openxmlformats.org/officeDocument/2006/relationships/oleObject" Target="../embeddings/oleObject17.bin"/><Relationship Id="rId19" Type="http://schemas.openxmlformats.org/officeDocument/2006/relationships/image" Target="../media/image29.wmf"/><Relationship Id="rId4" Type="http://schemas.openxmlformats.org/officeDocument/2006/relationships/audio" Target="../media/media8.m4a"/><Relationship Id="rId9" Type="http://schemas.openxmlformats.org/officeDocument/2006/relationships/image" Target="../media/image24.wmf"/><Relationship Id="rId14" Type="http://schemas.openxmlformats.org/officeDocument/2006/relationships/oleObject" Target="../embeddings/oleObject19.bin"/><Relationship Id="rId22"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bracketed secant method</a:t>
            </a:r>
            <a:br>
              <a:rPr lang="en-US" dirty="0"/>
            </a:br>
            <a:r>
              <a:rPr lang="en-US" sz="2800" dirty="0"/>
              <a:t>a.k.a. </a:t>
            </a:r>
            <a:r>
              <a:rPr lang="en-US" sz="2800" dirty="0" smtClean="0"/>
              <a:t>the false-position </a:t>
            </a:r>
            <a:r>
              <a:rPr lang="en-US" sz="2800" dirty="0"/>
              <a:t>method or </a:t>
            </a:r>
            <a:r>
              <a:rPr lang="en-US" sz="2800" i="1" dirty="0" err="1"/>
              <a:t>regula</a:t>
            </a:r>
            <a:r>
              <a:rPr lang="en-US" sz="2800" i="1" dirty="0"/>
              <a:t> </a:t>
            </a:r>
            <a:r>
              <a:rPr lang="en-US" sz="2800" i="1" dirty="0" err="1"/>
              <a:t>falsi</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51AC9DDF-BE97-4A74-BFF2-9A93753A2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20140"/>
    </mc:Choice>
    <mc:Fallback xmlns="">
      <p:transition spd="slow" advTm="2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239473"/>
            <a:ext cx="8483600" cy="4525963"/>
          </a:xfrm>
        </p:spPr>
        <p:txBody>
          <a:bodyPr>
            <a:normAutofit/>
          </a:bodyPr>
          <a:lstStyle/>
          <a:p>
            <a:pPr marL="0" indent="0">
              <a:buNone/>
            </a:pPr>
            <a:r>
              <a:rPr lang="en-US" sz="1600" dirty="0">
                <a:latin typeface="Consolas" panose="020B0609020204030204" pitchFamily="49" charset="0"/>
              </a:rPr>
              <a:t>double </a:t>
            </a:r>
            <a:r>
              <a:rPr lang="en-US" sz="1600" dirty="0" err="1">
                <a:latin typeface="Consolas" panose="020B0609020204030204" pitchFamily="49" charset="0"/>
              </a:rPr>
              <a:t>bracketed_secant</a:t>
            </a:r>
            <a:r>
              <a:rPr lang="en-US" sz="1600" dirty="0">
                <a:latin typeface="Consolas" panose="020B0609020204030204" pitchFamily="49" charset="0"/>
              </a:rPr>
              <a:t>( double f( double x ), double a, double b,</a:t>
            </a:r>
          </a:p>
          <a:p>
            <a:pPr marL="0" indent="0">
              <a:buNone/>
            </a:pPr>
            <a:r>
              <a:rPr lang="en-US" sz="1600" dirty="0">
                <a:latin typeface="Consolas" panose="020B0609020204030204" pitchFamily="49" charset="0"/>
              </a:rPr>
              <a:t>                         double </a:t>
            </a:r>
            <a:r>
              <a:rPr lang="en-US" sz="1600" dirty="0" err="1">
                <a:latin typeface="Consolas" panose="020B0609020204030204" pitchFamily="49" charset="0"/>
              </a:rPr>
              <a:t>eps_step</a:t>
            </a:r>
            <a:r>
              <a:rPr lang="en-US" sz="1600" dirty="0">
                <a:latin typeface="Consolas" panose="020B0609020204030204" pitchFamily="49" charset="0"/>
              </a:rPr>
              <a:t>, double </a:t>
            </a:r>
            <a:r>
              <a:rPr lang="en-US" sz="1600" dirty="0" err="1">
                <a:latin typeface="Consolas" panose="020B0609020204030204" pitchFamily="49" charset="0"/>
              </a:rPr>
              <a:t>eps_abs</a:t>
            </a:r>
            <a:r>
              <a:rPr lang="en-US" sz="1600" dirty="0">
                <a:latin typeface="Consolas" panose="020B0609020204030204" pitchFamily="49" charset="0"/>
              </a:rPr>
              <a:t>,</a:t>
            </a:r>
          </a:p>
          <a:p>
            <a:pPr marL="0" indent="0">
              <a:buNone/>
            </a:pPr>
            <a:r>
              <a:rPr lang="en-US" sz="1600" dirty="0">
                <a:latin typeface="Consolas" panose="020B0609020204030204" pitchFamily="49" charset="0"/>
              </a:rPr>
              <a:t>                         unsigned int </a:t>
            </a:r>
            <a:r>
              <a:rPr lang="en-US" sz="1600" dirty="0" err="1">
                <a:latin typeface="Consolas" panose="020B0609020204030204" pitchFamily="49" charset="0"/>
              </a:rPr>
              <a:t>max_iterations</a:t>
            </a:r>
            <a:r>
              <a:rPr lang="en-US" sz="1600" dirty="0">
                <a:latin typeface="Consolas" panose="020B0609020204030204" pitchFamily="49" charset="0"/>
              </a:rPr>
              <a:t> ) {</a:t>
            </a:r>
          </a:p>
          <a:p>
            <a:pPr marL="0" indent="0">
              <a:buNone/>
            </a:pPr>
            <a:r>
              <a:rPr lang="en-US" sz="1600" dirty="0">
                <a:latin typeface="Consolas" panose="020B0609020204030204" pitchFamily="49" charset="0"/>
              </a:rPr>
              <a:t>    assert( a &lt; b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double fa{ f( a ) };</a:t>
            </a:r>
          </a:p>
          <a:p>
            <a:pPr marL="0" indent="0">
              <a:buNone/>
            </a:pPr>
            <a:r>
              <a:rPr lang="en-US" sz="1600" dirty="0">
                <a:latin typeface="Consolas" panose="020B0609020204030204" pitchFamily="49" charset="0"/>
              </a:rPr>
              <a:t>    double fb{ f( b ) };</a:t>
            </a:r>
          </a:p>
          <a:p>
            <a:pPr marL="0"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if ( !std::</a:t>
            </a:r>
            <a:r>
              <a:rPr lang="en-US" sz="1600" dirty="0" err="1">
                <a:latin typeface="Consolas" panose="020B0609020204030204" pitchFamily="49" charset="0"/>
              </a:rPr>
              <a:t>isfinite</a:t>
            </a:r>
            <a:r>
              <a:rPr lang="en-US" sz="1600" dirty="0">
                <a:latin typeface="Consolas" panose="020B0609020204030204" pitchFamily="49" charset="0"/>
              </a:rPr>
              <a:t>( fa ) || !std::</a:t>
            </a:r>
            <a:r>
              <a:rPr lang="en-US" sz="1600" dirty="0" err="1">
                <a:latin typeface="Consolas" panose="020B0609020204030204" pitchFamily="49" charset="0"/>
              </a:rPr>
              <a:t>isfinite</a:t>
            </a:r>
            <a:r>
              <a:rPr lang="en-US" sz="1600" dirty="0">
                <a:latin typeface="Consolas" panose="020B0609020204030204" pitchFamily="49" charset="0"/>
              </a:rPr>
              <a:t>( fb ) ) {</a:t>
            </a:r>
          </a:p>
          <a:p>
            <a:pPr marL="457200" lvl="1" indent="0">
              <a:buNone/>
            </a:pPr>
            <a:r>
              <a:rPr lang="en-US" sz="1600" dirty="0">
                <a:latin typeface="Consolas" panose="020B0609020204030204" pitchFamily="49" charset="0"/>
              </a:rPr>
              <a:t>    return NAN;</a:t>
            </a:r>
          </a:p>
          <a:p>
            <a:pPr marL="457200" lvl="1" indent="0">
              <a:buNone/>
            </a:pPr>
            <a:r>
              <a:rPr lang="en-US" sz="1600" dirty="0">
                <a:latin typeface="Consolas" panose="020B0609020204030204" pitchFamily="49" charset="0"/>
              </a:rPr>
              <a:t>}</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fa == 0.0 ) {</a:t>
            </a:r>
          </a:p>
          <a:p>
            <a:pPr marL="0" indent="0">
              <a:buNone/>
            </a:pPr>
            <a:r>
              <a:rPr lang="en-US" sz="1600" dirty="0">
                <a:latin typeface="Consolas" panose="020B0609020204030204" pitchFamily="49" charset="0"/>
              </a:rPr>
              <a:t>        return a;</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fb == 0.0 ) {</a:t>
            </a:r>
          </a:p>
          <a:p>
            <a:pPr marL="0" indent="0">
              <a:buNone/>
            </a:pPr>
            <a:r>
              <a:rPr lang="en-US" sz="1600" dirty="0">
                <a:latin typeface="Consolas" panose="020B0609020204030204" pitchFamily="49" charset="0"/>
              </a:rPr>
              <a:t>        return b;</a:t>
            </a:r>
          </a:p>
          <a:p>
            <a:pPr marL="0" indent="0">
              <a:buNone/>
            </a:pPr>
            <a:r>
              <a:rPr lang="en-US" sz="1600" dirty="0">
                <a:latin typeface="Consolas" panose="020B0609020204030204" pitchFamily="49" charset="0"/>
              </a:rPr>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dirty="0"/>
          </a:p>
        </p:txBody>
      </p:sp>
      <p:pic>
        <p:nvPicPr>
          <p:cNvPr id="7" name="Audio 6">
            <a:hlinkClick r:id="" action="ppaction://media"/>
            <a:extLst>
              <a:ext uri="{FF2B5EF4-FFF2-40B4-BE49-F238E27FC236}">
                <a16:creationId xmlns:a16="http://schemas.microsoft.com/office/drawing/2014/main" id="{E9C28A8D-688C-4AA0-991B-D6251E1007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7734373"/>
      </p:ext>
    </p:extLst>
  </p:cSld>
  <p:clrMapOvr>
    <a:masterClrMapping/>
  </p:clrMapOvr>
  <mc:AlternateContent xmlns:mc="http://schemas.openxmlformats.org/markup-compatibility/2006" xmlns:p14="http://schemas.microsoft.com/office/powerpoint/2010/main">
    <mc:Choice Requires="p14">
      <p:transition spd="slow" p14:dur="2000" advTm="29752"/>
    </mc:Choice>
    <mc:Fallback xmlns="">
      <p:transition spd="slow" advTm="2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516310"/>
            <a:ext cx="8483600" cy="4525963"/>
          </a:xfrm>
        </p:spPr>
        <p:txBody>
          <a:bodyPr>
            <a:normAutofit/>
          </a:bodyPr>
          <a:lstStyle/>
          <a:p>
            <a:pPr marL="0" indent="0">
              <a:buNone/>
            </a:pPr>
            <a:r>
              <a:rPr lang="en-US" sz="1600" dirty="0">
                <a:latin typeface="Consolas" panose="020B0609020204030204" pitchFamily="49" charset="0"/>
              </a:rPr>
              <a:t>    for ( unsigned int k{0}; k &lt; </a:t>
            </a:r>
            <a:r>
              <a:rPr lang="en-US" sz="1600" dirty="0" err="1">
                <a:latin typeface="Consolas" panose="020B0609020204030204" pitchFamily="49" charset="0"/>
              </a:rPr>
              <a:t>max_iterations</a:t>
            </a:r>
            <a:r>
              <a:rPr lang="en-US" sz="1600" dirty="0">
                <a:latin typeface="Consolas" panose="020B0609020204030204" pitchFamily="49" charset="0"/>
              </a:rPr>
              <a:t>; ++k ) {</a:t>
            </a:r>
          </a:p>
          <a:p>
            <a:pPr marL="0" indent="0">
              <a:buNone/>
            </a:pPr>
            <a:r>
              <a:rPr lang="en-US" sz="1600" dirty="0">
                <a:latin typeface="Consolas" panose="020B0609020204030204" pitchFamily="49" charset="0"/>
              </a:rPr>
              <a:t>        double r{ a - fa*(b - a)/(fb - fa) }; // This avoids overflow</a:t>
            </a:r>
          </a:p>
          <a:p>
            <a:pPr marL="0" indent="0">
              <a:buNone/>
            </a:pPr>
            <a:r>
              <a:rPr lang="en-US" sz="1600" dirty="0">
                <a:latin typeface="Consolas" panose="020B0609020204030204" pitchFamily="49" charset="0"/>
              </a:rPr>
              <a:t>        double </a:t>
            </a:r>
            <a:r>
              <a:rPr lang="en-US" sz="1600" dirty="0" err="1">
                <a:latin typeface="Consolas" panose="020B0609020204030204" pitchFamily="49" charset="0"/>
              </a:rPr>
              <a:t>fr</a:t>
            </a:r>
            <a:r>
              <a:rPr lang="en-US" sz="1600" dirty="0">
                <a:latin typeface="Consolas" panose="020B0609020204030204" pitchFamily="49" charset="0"/>
              </a:rPr>
              <a:t>{ f( r ) };</a:t>
            </a:r>
          </a:p>
          <a:p>
            <a:pPr marL="0"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if ( !std::</a:t>
            </a:r>
            <a:r>
              <a:rPr lang="en-US" sz="1600" dirty="0" err="1">
                <a:latin typeface="Consolas" panose="020B0609020204030204" pitchFamily="49" charset="0"/>
              </a:rPr>
              <a:t>isfinite</a:t>
            </a:r>
            <a:r>
              <a:rPr lang="en-US" sz="1600" dirty="0">
                <a:latin typeface="Consolas" panose="020B0609020204030204" pitchFamily="49" charset="0"/>
              </a:rPr>
              <a:t>( </a:t>
            </a:r>
            <a:r>
              <a:rPr lang="en-US" sz="1600" dirty="0" err="1">
                <a:latin typeface="Consolas" panose="020B0609020204030204" pitchFamily="49" charset="0"/>
              </a:rPr>
              <a:t>fr</a:t>
            </a:r>
            <a:r>
              <a:rPr lang="en-US" sz="1600" dirty="0">
                <a:latin typeface="Consolas" panose="020B0609020204030204" pitchFamily="49" charset="0"/>
              </a:rPr>
              <a:t> ) ) {</a:t>
            </a:r>
          </a:p>
          <a:p>
            <a:pPr marL="457200" lvl="1" indent="0">
              <a:buNone/>
            </a:pPr>
            <a:r>
              <a:rPr lang="en-US" sz="1600" dirty="0">
                <a:latin typeface="Consolas" panose="020B0609020204030204" pitchFamily="49" charset="0"/>
              </a:rPr>
              <a:t>        return NAN;    </a:t>
            </a:r>
          </a:p>
          <a:p>
            <a:pPr marL="457200" lvl="1"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a:t>
            </a:r>
            <a:r>
              <a:rPr lang="en-US" sz="1600" dirty="0" err="1">
                <a:latin typeface="Consolas" panose="020B0609020204030204" pitchFamily="49" charset="0"/>
              </a:rPr>
              <a:t>fr</a:t>
            </a:r>
            <a:r>
              <a:rPr lang="en-US" sz="1600" dirty="0">
                <a:latin typeface="Consolas" panose="020B0609020204030204" pitchFamily="49" charset="0"/>
              </a:rPr>
              <a:t> == 0.0 ) {</a:t>
            </a:r>
          </a:p>
          <a:p>
            <a:pPr marL="0" indent="0">
              <a:buNone/>
            </a:pPr>
            <a:r>
              <a:rPr lang="en-US" sz="1600" dirty="0">
                <a:latin typeface="Consolas" panose="020B0609020204030204" pitchFamily="49" charset="0"/>
              </a:rPr>
              <a:t>            return r;</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if ( ((r - a) &lt; </a:t>
            </a:r>
            <a:r>
              <a:rPr lang="en-US" sz="1600" dirty="0" err="1">
                <a:latin typeface="Consolas" panose="020B0609020204030204" pitchFamily="49" charset="0"/>
              </a:rPr>
              <a:t>eps_step</a:t>
            </a:r>
            <a:r>
              <a:rPr lang="en-US" sz="1600" dirty="0">
                <a:latin typeface="Consolas" panose="020B0609020204030204" pitchFamily="49" charset="0"/>
              </a:rPr>
              <a:t>) &amp;&amp; (std::abs( </a:t>
            </a:r>
            <a:r>
              <a:rPr lang="en-US" sz="1600" dirty="0" err="1">
                <a:latin typeface="Consolas" panose="020B0609020204030204" pitchFamily="49" charset="0"/>
              </a:rPr>
              <a:t>fr</a:t>
            </a:r>
            <a:r>
              <a:rPr lang="en-US" sz="1600" dirty="0">
                <a:latin typeface="Consolas" panose="020B0609020204030204" pitchFamily="49" charset="0"/>
              </a:rPr>
              <a:t> ) &lt; </a:t>
            </a:r>
            <a:r>
              <a:rPr lang="en-US" sz="1600" dirty="0" err="1">
                <a:latin typeface="Consolas" panose="020B0609020204030204" pitchFamily="49" charset="0"/>
              </a:rPr>
              <a:t>eps_abs</a:t>
            </a:r>
            <a:r>
              <a:rPr lang="en-US" sz="1600" dirty="0">
                <a:latin typeface="Consolas" panose="020B0609020204030204" pitchFamily="49" charset="0"/>
              </a:rPr>
              <a:t>) ) {</a:t>
            </a:r>
          </a:p>
          <a:p>
            <a:pPr marL="0" indent="0">
              <a:buNone/>
            </a:pPr>
            <a:r>
              <a:rPr lang="en-US" sz="1600" dirty="0">
                <a:latin typeface="Consolas" panose="020B0609020204030204" pitchFamily="49" charset="0"/>
              </a:rPr>
              <a:t>                return r;</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a =  r;</a:t>
            </a:r>
          </a:p>
          <a:p>
            <a:pPr marL="0" indent="0">
              <a:buNone/>
            </a:pPr>
            <a:r>
              <a:rPr lang="en-US" sz="1600" dirty="0">
                <a:latin typeface="Consolas" panose="020B0609020204030204" pitchFamily="49" charset="0"/>
              </a:rPr>
              <a:t>            fa = </a:t>
            </a:r>
            <a:r>
              <a:rPr lang="en-US" sz="1600" dirty="0" err="1">
                <a:latin typeface="Consolas" panose="020B0609020204030204" pitchFamily="49" charset="0"/>
              </a:rPr>
              <a:t>fr</a:t>
            </a:r>
            <a:r>
              <a:rPr lang="en-US" sz="1600" dirty="0">
                <a:latin typeface="Consolas" panose="020B0609020204030204" pitchFamily="49" charset="0"/>
              </a:rPr>
              <a:t>;</a:t>
            </a:r>
          </a:p>
          <a:p>
            <a:pPr marL="0" indent="0">
              <a:buNone/>
            </a:pPr>
            <a:r>
              <a:rPr lang="en-US" sz="1600" dirty="0">
                <a:latin typeface="Consolas" panose="020B0609020204030204" pitchFamily="49" charset="0"/>
              </a:rPr>
              <a:t>        }</a:t>
            </a: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dirty="0"/>
          </a:p>
        </p:txBody>
      </p:sp>
      <p:sp>
        <p:nvSpPr>
          <p:cNvPr id="14" name="TextBox 13">
            <a:extLst>
              <a:ext uri="{FF2B5EF4-FFF2-40B4-BE49-F238E27FC236}">
                <a16:creationId xmlns:a16="http://schemas.microsoft.com/office/drawing/2014/main" id="{25034A4B-0ECF-4594-BAFD-F26E23595303}"/>
              </a:ext>
            </a:extLst>
          </p:cNvPr>
          <p:cNvSpPr txBox="1"/>
          <p:nvPr/>
        </p:nvSpPr>
        <p:spPr>
          <a:xfrm>
            <a:off x="1782660" y="4478827"/>
            <a:ext cx="6648275"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if ( std::</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signbit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fa ) == std::</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signbit</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a:t>
            </a:r>
            <a:r>
              <a:rPr kumimoji="0" lang="en-US" sz="16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fr</a:t>
            </a:r>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 {</a:t>
            </a:r>
            <a:endParaRPr lang="en-US" dirty="0"/>
          </a:p>
        </p:txBody>
      </p:sp>
      <p:sp>
        <p:nvSpPr>
          <p:cNvPr id="9" name="TextBox 8">
            <a:extLst>
              <a:ext uri="{FF2B5EF4-FFF2-40B4-BE49-F238E27FC236}">
                <a16:creationId xmlns:a16="http://schemas.microsoft.com/office/drawing/2014/main" id="{CBE7657B-BEBA-4511-8751-C83FCD316F78}"/>
              </a:ext>
            </a:extLst>
          </p:cNvPr>
          <p:cNvSpPr txBox="1"/>
          <p:nvPr/>
        </p:nvSpPr>
        <p:spPr>
          <a:xfrm>
            <a:off x="1782659" y="6519446"/>
            <a:ext cx="6648275" cy="338554"/>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pic>
        <p:nvPicPr>
          <p:cNvPr id="7" name="Audio 6">
            <a:hlinkClick r:id="" action="ppaction://media"/>
            <a:extLst>
              <a:ext uri="{FF2B5EF4-FFF2-40B4-BE49-F238E27FC236}">
                <a16:creationId xmlns:a16="http://schemas.microsoft.com/office/drawing/2014/main" id="{BDC5E719-CC1C-4261-BF26-950DA0AC1B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4578911"/>
      </p:ext>
    </p:extLst>
  </p:cSld>
  <p:clrMapOvr>
    <a:masterClrMapping/>
  </p:clrMapOvr>
  <mc:AlternateContent xmlns:mc="http://schemas.openxmlformats.org/markup-compatibility/2006" xmlns:p14="http://schemas.microsoft.com/office/powerpoint/2010/main">
    <mc:Choice Requires="p14">
      <p:transition spd="slow" p14:dur="2000" advTm="94601"/>
    </mc:Choice>
    <mc:Fallback xmlns="">
      <p:transition spd="slow" advTm="9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660400" y="1511300"/>
            <a:ext cx="8483600" cy="4525963"/>
          </a:xfrm>
        </p:spPr>
        <p:txBody>
          <a:bodyPr>
            <a:normAutofit/>
          </a:bodyPr>
          <a:lstStyle/>
          <a:p>
            <a:pPr marL="0" indent="0">
              <a:buNone/>
            </a:pPr>
            <a:r>
              <a:rPr lang="en-US" sz="1600" dirty="0">
                <a:latin typeface="Consolas" panose="020B0609020204030204" pitchFamily="49" charset="0"/>
              </a:rPr>
              <a:t>        } else {</a:t>
            </a:r>
          </a:p>
          <a:p>
            <a:pPr marL="0" indent="0">
              <a:buNone/>
            </a:pPr>
            <a:r>
              <a:rPr lang="en-US" sz="1600" dirty="0">
                <a:latin typeface="Consolas" panose="020B0609020204030204" pitchFamily="49" charset="0"/>
              </a:rPr>
              <a:t>            if ( ((b - r) &lt; </a:t>
            </a:r>
            <a:r>
              <a:rPr lang="en-US" sz="1600" dirty="0" err="1">
                <a:latin typeface="Consolas" panose="020B0609020204030204" pitchFamily="49" charset="0"/>
              </a:rPr>
              <a:t>eps_step</a:t>
            </a:r>
            <a:r>
              <a:rPr lang="en-US" sz="1600" dirty="0">
                <a:latin typeface="Consolas" panose="020B0609020204030204" pitchFamily="49" charset="0"/>
              </a:rPr>
              <a:t>) &amp;&amp; (std::abs( </a:t>
            </a:r>
            <a:r>
              <a:rPr lang="en-US" sz="1600" dirty="0" err="1">
                <a:latin typeface="Consolas" panose="020B0609020204030204" pitchFamily="49" charset="0"/>
              </a:rPr>
              <a:t>fr</a:t>
            </a:r>
            <a:r>
              <a:rPr lang="en-US" sz="1600" dirty="0">
                <a:latin typeface="Consolas" panose="020B0609020204030204" pitchFamily="49" charset="0"/>
              </a:rPr>
              <a:t> ) &lt; </a:t>
            </a:r>
            <a:r>
              <a:rPr lang="en-US" sz="1600" dirty="0" err="1">
                <a:latin typeface="Consolas" panose="020B0609020204030204" pitchFamily="49" charset="0"/>
              </a:rPr>
              <a:t>eps_abs</a:t>
            </a:r>
            <a:r>
              <a:rPr lang="en-US" sz="1600" dirty="0">
                <a:latin typeface="Consolas" panose="020B0609020204030204" pitchFamily="49" charset="0"/>
              </a:rPr>
              <a:t>) ) {</a:t>
            </a:r>
          </a:p>
          <a:p>
            <a:pPr marL="0" indent="0">
              <a:buNone/>
            </a:pPr>
            <a:r>
              <a:rPr lang="en-US" sz="1600" dirty="0">
                <a:latin typeface="Consolas" panose="020B0609020204030204" pitchFamily="49" charset="0"/>
              </a:rPr>
              <a:t>                return r;</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b =  r;</a:t>
            </a:r>
          </a:p>
          <a:p>
            <a:pPr marL="0" indent="0">
              <a:buNone/>
            </a:pPr>
            <a:r>
              <a:rPr lang="en-US" sz="1600" dirty="0">
                <a:latin typeface="Consolas" panose="020B0609020204030204" pitchFamily="49" charset="0"/>
              </a:rPr>
              <a:t>            fb = </a:t>
            </a:r>
            <a:r>
              <a:rPr lang="en-US" sz="1600" dirty="0" err="1">
                <a:latin typeface="Consolas" panose="020B0609020204030204" pitchFamily="49" charset="0"/>
              </a:rPr>
              <a:t>fr</a:t>
            </a:r>
            <a:r>
              <a:rPr lang="en-US" sz="1600" dirty="0">
                <a:latin typeface="Consolas" panose="020B0609020204030204" pitchFamily="49" charset="0"/>
              </a:rPr>
              <a:t>;</a:t>
            </a:r>
          </a:p>
          <a:p>
            <a:pPr marL="0" indent="0">
              <a:buNone/>
            </a:pPr>
            <a:r>
              <a:rPr lang="en-US" sz="1600" dirty="0">
                <a:latin typeface="Consolas" panose="020B0609020204030204" pitchFamily="49" charset="0"/>
              </a:rPr>
              <a:t>        }</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return NAN;</a:t>
            </a:r>
          </a:p>
          <a:p>
            <a:pPr marL="0" indent="0">
              <a:buNone/>
            </a:pPr>
            <a:r>
              <a:rPr lang="en-US" sz="1600" dirty="0">
                <a:latin typeface="Consolas" panose="020B0609020204030204" pitchFamily="49" charset="0"/>
              </a:rPr>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dirty="0"/>
          </a:p>
        </p:txBody>
      </p:sp>
      <p:pic>
        <p:nvPicPr>
          <p:cNvPr id="6" name="Audio 5">
            <a:hlinkClick r:id="" action="ppaction://media"/>
            <a:extLst>
              <a:ext uri="{FF2B5EF4-FFF2-40B4-BE49-F238E27FC236}">
                <a16:creationId xmlns:a16="http://schemas.microsoft.com/office/drawing/2014/main" id="{E90EC458-FF4A-465A-97F0-A95343AAD3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40974186"/>
      </p:ext>
    </p:extLst>
  </p:cSld>
  <p:clrMapOvr>
    <a:masterClrMapping/>
  </p:clrMapOvr>
  <mc:AlternateContent xmlns:mc="http://schemas.openxmlformats.org/markup-compatibility/2006" xmlns:p14="http://schemas.microsoft.com/office/powerpoint/2010/main">
    <mc:Choice Requires="p14">
      <p:transition spd="slow" p14:dur="2000" advTm="42777"/>
    </mc:Choice>
    <mc:Fallback xmlns="">
      <p:transition spd="slow" advTm="4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Considered a modification to the bisection method</a:t>
            </a:r>
          </a:p>
          <a:p>
            <a:pPr lvl="2"/>
            <a:r>
              <a:rPr lang="en-US" dirty="0"/>
              <a:t>Find the root of the interpolating linear polynomial</a:t>
            </a:r>
          </a:p>
          <a:p>
            <a:pPr lvl="1"/>
            <a:r>
              <a:rPr lang="en-US" dirty="0">
                <a:latin typeface="Times New Roman" panose="02020603050405020304" pitchFamily="18" charset="0"/>
              </a:rPr>
              <a:t>Looked at an example</a:t>
            </a:r>
          </a:p>
          <a:p>
            <a:pPr lvl="1"/>
            <a:r>
              <a:rPr lang="en-US" dirty="0">
                <a:latin typeface="Times New Roman" panose="02020603050405020304" pitchFamily="18" charset="0"/>
              </a:rPr>
              <a:t>Understood that the rate of convergence is no better than the bisection method</a:t>
            </a:r>
          </a:p>
          <a:p>
            <a:pPr lvl="1"/>
            <a:r>
              <a:rPr lang="en-US" dirty="0">
                <a:latin typeface="Times New Roman" panose="02020603050405020304" pitchFamily="18" charset="0"/>
              </a:rPr>
              <a:t>Considered an implementation</a:t>
            </a:r>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11" name="Audio 10">
            <a:hlinkClick r:id="" action="ppaction://media"/>
            <a:extLst>
              <a:ext uri="{FF2B5EF4-FFF2-40B4-BE49-F238E27FC236}">
                <a16:creationId xmlns:a16="http://schemas.microsoft.com/office/drawing/2014/main" id="{CD814A3A-4A8C-4F4C-800C-F6B55AF8CF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18826"/>
    </mc:Choice>
    <mc:Fallback xmlns="">
      <p:transition spd="slow" advTm="11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https://en.wikipedia.org/wiki/Regula_falsi</a:t>
            </a:r>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Tazik</a:t>
            </a:r>
            <a:r>
              <a:rPr lang="en-US" sz="1800"/>
              <a:t> Shahjahan for pointing out typos.</a:t>
            </a:r>
            <a:endParaRPr lang="en-CA" sz="1800" dirty="0"/>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smtClean="0"/>
              <a:t>Bracketed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a modification to the bisection method</a:t>
            </a:r>
          </a:p>
          <a:p>
            <a:pPr lvl="2"/>
            <a:r>
              <a:rPr lang="en-US" dirty="0"/>
              <a:t>Find the root of the interpolating linear polynomial</a:t>
            </a:r>
          </a:p>
          <a:p>
            <a:pPr lvl="1"/>
            <a:r>
              <a:rPr lang="en-US" dirty="0"/>
              <a:t>Try to determine the rate of convergence with an empirical example</a:t>
            </a:r>
          </a:p>
          <a:p>
            <a:pPr lvl="1"/>
            <a:r>
              <a:rPr lang="en-US" dirty="0"/>
              <a:t>Discuss some differences</a:t>
            </a:r>
          </a:p>
          <a:p>
            <a:pPr lvl="1"/>
            <a:r>
              <a:rPr lang="en-US" dirty="0"/>
              <a:t>Look at an implementation</a:t>
            </a:r>
          </a:p>
        </p:txBody>
      </p:sp>
      <p:sp>
        <p:nvSpPr>
          <p:cNvPr id="4" name="Footer Placeholder 3"/>
          <p:cNvSpPr>
            <a:spLocks noGrp="1"/>
          </p:cNvSpPr>
          <p:nvPr>
            <p:ph type="ftr" sz="quarter" idx="11"/>
          </p:nvPr>
        </p:nvSpPr>
        <p:spPr/>
        <p:txBody>
          <a:bodyPr/>
          <a:lstStyle/>
          <a:p>
            <a:r>
              <a:rPr lang="en-US" smtClean="0"/>
              <a:t>Bracketed secant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7DCAA524-E6F4-4732-B54C-8E17317D61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3753"/>
    </mc:Choice>
    <mc:Fallback xmlns="">
      <p:transition spd="slow" advTm="4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secant line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real-valued function of  a real variable and suppose that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t> are two points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 have opposite signs</a:t>
            </a:r>
          </a:p>
          <a:p>
            <a:pPr lvl="1"/>
            <a:r>
              <a:rPr lang="en-US" dirty="0"/>
              <a:t>If </a:t>
            </a:r>
            <a:r>
              <a:rPr lang="en-US" i="1" dirty="0">
                <a:latin typeface="Times New Roman" panose="02020603050405020304" pitchFamily="18" charset="0"/>
              </a:rPr>
              <a:t>f</a:t>
            </a:r>
            <a:r>
              <a:rPr lang="en-US" dirty="0"/>
              <a:t> is continuous, then </a:t>
            </a:r>
            <a:r>
              <a:rPr lang="en-US" i="1" dirty="0">
                <a:latin typeface="Times New Roman" panose="02020603050405020304" pitchFamily="18" charset="0"/>
              </a:rPr>
              <a:t>f</a:t>
            </a:r>
            <a:r>
              <a:rPr lang="en-US" dirty="0"/>
              <a:t> must have a root on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13" name="Straight Connector 12">
            <a:extLst>
              <a:ext uri="{FF2B5EF4-FFF2-40B4-BE49-F238E27FC236}">
                <a16:creationId xmlns:a16="http://schemas.microsoft.com/office/drawing/2014/main" id="{88D7C5B4-3459-4BC9-89FB-2716FBC1F97D}"/>
              </a:ext>
            </a:extLst>
          </p:cNvPr>
          <p:cNvCxnSpPr>
            <a:cxnSpLocks/>
          </p:cNvCxnSpPr>
          <p:nvPr/>
        </p:nvCxnSpPr>
        <p:spPr>
          <a:xfrm rot="16200000">
            <a:off x="4584700" y="446455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A555094F-3F3B-4B1B-AEAC-FF4323FC381C}"/>
              </a:ext>
            </a:extLst>
          </p:cNvPr>
          <p:cNvSpPr/>
          <p:nvPr/>
        </p:nvSpPr>
        <p:spPr>
          <a:xfrm>
            <a:off x="3245416" y="4346863"/>
            <a:ext cx="2628952" cy="21081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578858" y="551770"/>
                  <a:pt x="1937054" y="202283"/>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D5D02CB3-2B32-4BB4-8165-99E8F1DE61C1}"/>
              </a:ext>
            </a:extLst>
          </p:cNvPr>
          <p:cNvCxnSpPr>
            <a:cxnSpLocks/>
          </p:cNvCxnSpPr>
          <p:nvPr/>
        </p:nvCxnSpPr>
        <p:spPr>
          <a:xfrm>
            <a:off x="3252918" y="5988556"/>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959D19-9849-4E1E-AB88-8379F89DC997}"/>
              </a:ext>
            </a:extLst>
          </p:cNvPr>
          <p:cNvCxnSpPr>
            <a:cxnSpLocks/>
          </p:cNvCxnSpPr>
          <p:nvPr/>
        </p:nvCxnSpPr>
        <p:spPr>
          <a:xfrm>
            <a:off x="5874368" y="598550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E5A6C98-7D26-4E0D-8ED3-4E3C429A7C6E}"/>
              </a:ext>
            </a:extLst>
          </p:cNvPr>
          <p:cNvSpPr txBox="1"/>
          <p:nvPr/>
        </p:nvSpPr>
        <p:spPr>
          <a:xfrm>
            <a:off x="5693567" y="6203783"/>
            <a:ext cx="405942"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7" name="TextBox 26">
            <a:extLst>
              <a:ext uri="{FF2B5EF4-FFF2-40B4-BE49-F238E27FC236}">
                <a16:creationId xmlns:a16="http://schemas.microsoft.com/office/drawing/2014/main" id="{684DDF81-27BB-42E1-9828-4F1C46365AD8}"/>
              </a:ext>
            </a:extLst>
          </p:cNvPr>
          <p:cNvSpPr txBox="1"/>
          <p:nvPr/>
        </p:nvSpPr>
        <p:spPr>
          <a:xfrm>
            <a:off x="3119542" y="5534061"/>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8" name="TextBox 27">
            <a:extLst>
              <a:ext uri="{FF2B5EF4-FFF2-40B4-BE49-F238E27FC236}">
                <a16:creationId xmlns:a16="http://schemas.microsoft.com/office/drawing/2014/main" id="{8828CA79-CDB0-4A40-925D-4CB96DAC6EEF}"/>
              </a:ext>
            </a:extLst>
          </p:cNvPr>
          <p:cNvSpPr txBox="1"/>
          <p:nvPr/>
        </p:nvSpPr>
        <p:spPr>
          <a:xfrm>
            <a:off x="3844788" y="478428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2" name="Oval 21">
            <a:extLst>
              <a:ext uri="{FF2B5EF4-FFF2-40B4-BE49-F238E27FC236}">
                <a16:creationId xmlns:a16="http://schemas.microsoft.com/office/drawing/2014/main" id="{24483751-B4C0-4A40-864E-270C2DB98A7E}"/>
              </a:ext>
            </a:extLst>
          </p:cNvPr>
          <p:cNvSpPr/>
          <p:nvPr/>
        </p:nvSpPr>
        <p:spPr>
          <a:xfrm>
            <a:off x="5834040" y="4322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5E6A279-F82F-42A6-9547-CE730378BF61}"/>
              </a:ext>
            </a:extLst>
          </p:cNvPr>
          <p:cNvSpPr/>
          <p:nvPr/>
        </p:nvSpPr>
        <p:spPr>
          <a:xfrm>
            <a:off x="3207198" y="64093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AE63800-D1A1-4FCC-8D10-3947A1391B78}"/>
              </a:ext>
            </a:extLst>
          </p:cNvPr>
          <p:cNvCxnSpPr>
            <a:cxnSpLocks/>
          </p:cNvCxnSpPr>
          <p:nvPr/>
        </p:nvCxnSpPr>
        <p:spPr>
          <a:xfrm flipV="1">
            <a:off x="3234913" y="4334699"/>
            <a:ext cx="2673789" cy="21190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B81ACA-7B80-43FD-A6B1-90004C0CA3FF}"/>
              </a:ext>
            </a:extLst>
          </p:cNvPr>
          <p:cNvCxnSpPr>
            <a:cxnSpLocks/>
          </p:cNvCxnSpPr>
          <p:nvPr/>
        </p:nvCxnSpPr>
        <p:spPr>
          <a:xfrm>
            <a:off x="3715711" y="598156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049B706C-0624-48B1-861D-9989A2DC56BF}"/>
              </a:ext>
            </a:extLst>
          </p:cNvPr>
          <p:cNvSpPr/>
          <p:nvPr/>
        </p:nvSpPr>
        <p:spPr>
          <a:xfrm>
            <a:off x="3671076" y="582556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2ACB58F-A5EA-4299-BD1E-18856CE2AF52}"/>
              </a:ext>
            </a:extLst>
          </p:cNvPr>
          <p:cNvSpPr txBox="1"/>
          <p:nvPr/>
        </p:nvSpPr>
        <p:spPr>
          <a:xfrm>
            <a:off x="3538991" y="6205181"/>
            <a:ext cx="60999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34" name="TextBox 33">
            <a:extLst>
              <a:ext uri="{FF2B5EF4-FFF2-40B4-BE49-F238E27FC236}">
                <a16:creationId xmlns:a16="http://schemas.microsoft.com/office/drawing/2014/main" id="{D47F7D3E-FA8C-4465-9212-82942221F03E}"/>
              </a:ext>
            </a:extLst>
          </p:cNvPr>
          <p:cNvSpPr txBox="1"/>
          <p:nvPr/>
        </p:nvSpPr>
        <p:spPr>
          <a:xfrm>
            <a:off x="3368290" y="5542802"/>
            <a:ext cx="609995" cy="430887"/>
          </a:xfrm>
          <a:prstGeom prst="rect">
            <a:avLst/>
          </a:prstGeom>
          <a:noFill/>
        </p:spPr>
        <p:txBody>
          <a:bodyPr wrap="square">
            <a:spAutoFit/>
          </a:bodyPr>
          <a:lstStyle/>
          <a:p>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pic>
        <p:nvPicPr>
          <p:cNvPr id="14" name="Audio 13">
            <a:hlinkClick r:id="" action="ppaction://media"/>
            <a:extLst>
              <a:ext uri="{FF2B5EF4-FFF2-40B4-BE49-F238E27FC236}">
                <a16:creationId xmlns:a16="http://schemas.microsoft.com/office/drawing/2014/main" id="{BD95395D-81C0-4916-885E-DAD492A5CD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19401421"/>
      </p:ext>
    </p:extLst>
  </p:cSld>
  <p:clrMapOvr>
    <a:masterClrMapping/>
  </p:clrMapOvr>
  <mc:AlternateContent xmlns:mc="http://schemas.openxmlformats.org/markup-compatibility/2006" xmlns:p14="http://schemas.microsoft.com/office/powerpoint/2010/main">
    <mc:Choice Requires="p14">
      <p:transition spd="slow" p14:dur="2000" advTm="71591"/>
    </mc:Choice>
    <mc:Fallback xmlns="">
      <p:transition spd="slow" advTm="7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secant line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is the root of the line connecting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baseline="-25000" dirty="0">
                <a:latin typeface="Times New Roman" panose="02020603050405020304" pitchFamily="18" charset="0"/>
              </a:rPr>
              <a:t> </a:t>
            </a:r>
            <a:r>
              <a:rPr lang="en-US" i="1" dirty="0">
                <a:latin typeface="Times New Roman" panose="02020603050405020304" pitchFamily="18" charset="0"/>
              </a:rPr>
              <a:t>, f</a:t>
            </a:r>
            <a:r>
              <a:rPr lang="en-US" dirty="0">
                <a:latin typeface="Times New Roman" panose="02020603050405020304" pitchFamily="18" charset="0"/>
              </a:rPr>
              <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 </a:t>
            </a:r>
            <a:r>
              <a:rPr lang="en-US" i="1" dirty="0">
                <a:latin typeface="Times New Roman" panose="02020603050405020304" pitchFamily="18" charset="0"/>
              </a:rPr>
              <a:t>, f</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3" name="Object 12">
            <a:extLst>
              <a:ext uri="{FF2B5EF4-FFF2-40B4-BE49-F238E27FC236}">
                <a16:creationId xmlns:a16="http://schemas.microsoft.com/office/drawing/2014/main" id="{1591CB6B-E5C9-43B1-B93D-A8F579C7FC8E}"/>
              </a:ext>
            </a:extLst>
          </p:cNvPr>
          <p:cNvGraphicFramePr>
            <a:graphicFrameLocks noChangeAspect="1"/>
          </p:cNvGraphicFramePr>
          <p:nvPr>
            <p:extLst>
              <p:ext uri="{D42A27DB-BD31-4B8C-83A1-F6EECF244321}">
                <p14:modId xmlns:p14="http://schemas.microsoft.com/office/powerpoint/2010/main" val="492440350"/>
              </p:ext>
            </p:extLst>
          </p:nvPr>
        </p:nvGraphicFramePr>
        <p:xfrm>
          <a:off x="2652712" y="2171948"/>
          <a:ext cx="3838575" cy="892175"/>
        </p:xfrm>
        <a:graphic>
          <a:graphicData uri="http://schemas.openxmlformats.org/presentationml/2006/ole">
            <mc:AlternateContent xmlns:mc="http://schemas.openxmlformats.org/markup-compatibility/2006">
              <mc:Choice xmlns:v="urn:schemas-microsoft-com:vml" Requires="v">
                <p:oleObj spid="_x0000_s1031" name="Equation" r:id="rId6" imgW="1968480" imgH="457200" progId="Equation.DSMT4">
                  <p:embed/>
                </p:oleObj>
              </mc:Choice>
              <mc:Fallback>
                <p:oleObj name="Equation" r:id="rId6" imgW="1968480" imgH="457200" progId="Equation.DSMT4">
                  <p:embed/>
                  <p:pic>
                    <p:nvPicPr>
                      <p:cNvPr id="14" name="Object 13">
                        <a:extLst>
                          <a:ext uri="{FF2B5EF4-FFF2-40B4-BE49-F238E27FC236}">
                            <a16:creationId xmlns:a16="http://schemas.microsoft.com/office/drawing/2014/main" id="{60500A85-389C-4F67-8FE9-ED9640870AF5}"/>
                          </a:ext>
                        </a:extLst>
                      </p:cNvPr>
                      <p:cNvPicPr/>
                      <p:nvPr/>
                    </p:nvPicPr>
                    <p:blipFill>
                      <a:blip r:embed="rId7"/>
                      <a:stretch>
                        <a:fillRect/>
                      </a:stretch>
                    </p:blipFill>
                    <p:spPr>
                      <a:xfrm>
                        <a:off x="2652712" y="2171948"/>
                        <a:ext cx="3838575" cy="8921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DA6BF6D-D39B-4CAD-93C3-1C19FB1099F9}"/>
              </a:ext>
            </a:extLst>
          </p:cNvPr>
          <p:cNvGraphicFramePr>
            <a:graphicFrameLocks noChangeAspect="1"/>
          </p:cNvGraphicFramePr>
          <p:nvPr>
            <p:extLst>
              <p:ext uri="{D42A27DB-BD31-4B8C-83A1-F6EECF244321}">
                <p14:modId xmlns:p14="http://schemas.microsoft.com/office/powerpoint/2010/main" val="1169295141"/>
              </p:ext>
            </p:extLst>
          </p:nvPr>
        </p:nvGraphicFramePr>
        <p:xfrm>
          <a:off x="404671" y="3197473"/>
          <a:ext cx="4259263" cy="892175"/>
        </p:xfrm>
        <a:graphic>
          <a:graphicData uri="http://schemas.openxmlformats.org/presentationml/2006/ole">
            <mc:AlternateContent xmlns:mc="http://schemas.openxmlformats.org/markup-compatibility/2006">
              <mc:Choice xmlns:v="urn:schemas-microsoft-com:vml" Requires="v">
                <p:oleObj spid="_x0000_s1032" name="Equation" r:id="rId8" imgW="2184120" imgH="457200" progId="Equation.DSMT4">
                  <p:embed/>
                </p:oleObj>
              </mc:Choice>
              <mc:Fallback>
                <p:oleObj name="Equation" r:id="rId8" imgW="2184120" imgH="457200" progId="Equation.DSMT4">
                  <p:embed/>
                  <p:pic>
                    <p:nvPicPr>
                      <p:cNvPr id="13" name="Object 12">
                        <a:extLst>
                          <a:ext uri="{FF2B5EF4-FFF2-40B4-BE49-F238E27FC236}">
                            <a16:creationId xmlns:a16="http://schemas.microsoft.com/office/drawing/2014/main" id="{1591CB6B-E5C9-43B1-B93D-A8F579C7FC8E}"/>
                          </a:ext>
                        </a:extLst>
                      </p:cNvPr>
                      <p:cNvPicPr/>
                      <p:nvPr/>
                    </p:nvPicPr>
                    <p:blipFill>
                      <a:blip r:embed="rId9"/>
                      <a:stretch>
                        <a:fillRect/>
                      </a:stretch>
                    </p:blipFill>
                    <p:spPr>
                      <a:xfrm>
                        <a:off x="404671" y="3197473"/>
                        <a:ext cx="4259263" cy="8921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7A71A34-242B-449B-B27C-A6B4A2CE43AE}"/>
              </a:ext>
            </a:extLst>
          </p:cNvPr>
          <p:cNvGraphicFramePr>
            <a:graphicFrameLocks noChangeAspect="1"/>
          </p:cNvGraphicFramePr>
          <p:nvPr>
            <p:extLst>
              <p:ext uri="{D42A27DB-BD31-4B8C-83A1-F6EECF244321}">
                <p14:modId xmlns:p14="http://schemas.microsoft.com/office/powerpoint/2010/main" val="3760560360"/>
              </p:ext>
            </p:extLst>
          </p:nvPr>
        </p:nvGraphicFramePr>
        <p:xfrm>
          <a:off x="1405823" y="4173538"/>
          <a:ext cx="4035425" cy="892175"/>
        </p:xfrm>
        <a:graphic>
          <a:graphicData uri="http://schemas.openxmlformats.org/presentationml/2006/ole">
            <mc:AlternateContent xmlns:mc="http://schemas.openxmlformats.org/markup-compatibility/2006">
              <mc:Choice xmlns:v="urn:schemas-microsoft-com:vml" Requires="v">
                <p:oleObj spid="_x0000_s1033" name="Equation" r:id="rId10" imgW="2070000" imgH="457200" progId="Equation.DSMT4">
                  <p:embed/>
                </p:oleObj>
              </mc:Choice>
              <mc:Fallback>
                <p:oleObj name="Equation" r:id="rId10" imgW="2070000" imgH="457200" progId="Equation.DSMT4">
                  <p:embed/>
                  <p:pic>
                    <p:nvPicPr>
                      <p:cNvPr id="21" name="Object 20">
                        <a:extLst>
                          <a:ext uri="{FF2B5EF4-FFF2-40B4-BE49-F238E27FC236}">
                            <a16:creationId xmlns:a16="http://schemas.microsoft.com/office/drawing/2014/main" id="{2DA6BF6D-D39B-4CAD-93C3-1C19FB1099F9}"/>
                          </a:ext>
                        </a:extLst>
                      </p:cNvPr>
                      <p:cNvPicPr/>
                      <p:nvPr/>
                    </p:nvPicPr>
                    <p:blipFill>
                      <a:blip r:embed="rId11"/>
                      <a:stretch>
                        <a:fillRect/>
                      </a:stretch>
                    </p:blipFill>
                    <p:spPr>
                      <a:xfrm>
                        <a:off x="1405823" y="4173538"/>
                        <a:ext cx="4035425" cy="8921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D77E5B5D-712F-4035-9A79-7A412FBA3E16}"/>
              </a:ext>
            </a:extLst>
          </p:cNvPr>
          <p:cNvGraphicFramePr>
            <a:graphicFrameLocks noChangeAspect="1"/>
          </p:cNvGraphicFramePr>
          <p:nvPr>
            <p:extLst>
              <p:ext uri="{D42A27DB-BD31-4B8C-83A1-F6EECF244321}">
                <p14:modId xmlns:p14="http://schemas.microsoft.com/office/powerpoint/2010/main" val="1195057607"/>
              </p:ext>
            </p:extLst>
          </p:nvPr>
        </p:nvGraphicFramePr>
        <p:xfrm>
          <a:off x="3431710" y="5076825"/>
          <a:ext cx="3813175" cy="868363"/>
        </p:xfrm>
        <a:graphic>
          <a:graphicData uri="http://schemas.openxmlformats.org/presentationml/2006/ole">
            <mc:AlternateContent xmlns:mc="http://schemas.openxmlformats.org/markup-compatibility/2006">
              <mc:Choice xmlns:v="urn:schemas-microsoft-com:vml" Requires="v">
                <p:oleObj spid="_x0000_s1034" name="Equation" r:id="rId12" imgW="1955520" imgH="444240" progId="Equation.DSMT4">
                  <p:embed/>
                </p:oleObj>
              </mc:Choice>
              <mc:Fallback>
                <p:oleObj name="Equation" r:id="rId12" imgW="1955520" imgH="444240" progId="Equation.DSMT4">
                  <p:embed/>
                  <p:pic>
                    <p:nvPicPr>
                      <p:cNvPr id="22" name="Object 21">
                        <a:extLst>
                          <a:ext uri="{FF2B5EF4-FFF2-40B4-BE49-F238E27FC236}">
                            <a16:creationId xmlns:a16="http://schemas.microsoft.com/office/drawing/2014/main" id="{07A71A34-242B-449B-B27C-A6B4A2CE43AE}"/>
                          </a:ext>
                        </a:extLst>
                      </p:cNvPr>
                      <p:cNvPicPr/>
                      <p:nvPr/>
                    </p:nvPicPr>
                    <p:blipFill>
                      <a:blip r:embed="rId13"/>
                      <a:stretch>
                        <a:fillRect/>
                      </a:stretch>
                    </p:blipFill>
                    <p:spPr>
                      <a:xfrm>
                        <a:off x="3431710" y="5076825"/>
                        <a:ext cx="3813175" cy="868363"/>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EBFBB235-CE0A-41F2-A8E6-14C719C1EDFE}"/>
              </a:ext>
            </a:extLst>
          </p:cNvPr>
          <p:cNvGraphicFramePr>
            <a:graphicFrameLocks noChangeAspect="1"/>
          </p:cNvGraphicFramePr>
          <p:nvPr>
            <p:extLst>
              <p:ext uri="{D42A27DB-BD31-4B8C-83A1-F6EECF244321}">
                <p14:modId xmlns:p14="http://schemas.microsoft.com/office/powerpoint/2010/main" val="3402873440"/>
              </p:ext>
            </p:extLst>
          </p:nvPr>
        </p:nvGraphicFramePr>
        <p:xfrm>
          <a:off x="3953663" y="5859463"/>
          <a:ext cx="3640138" cy="869950"/>
        </p:xfrm>
        <a:graphic>
          <a:graphicData uri="http://schemas.openxmlformats.org/presentationml/2006/ole">
            <mc:AlternateContent xmlns:mc="http://schemas.openxmlformats.org/markup-compatibility/2006">
              <mc:Choice xmlns:v="urn:schemas-microsoft-com:vml" Requires="v">
                <p:oleObj spid="_x0000_s1035" name="Equation" r:id="rId14" imgW="1866600" imgH="444240" progId="Equation.DSMT4">
                  <p:embed/>
                </p:oleObj>
              </mc:Choice>
              <mc:Fallback>
                <p:oleObj name="Equation" r:id="rId14" imgW="1866600" imgH="444240" progId="Equation.DSMT4">
                  <p:embed/>
                  <p:pic>
                    <p:nvPicPr>
                      <p:cNvPr id="23" name="Object 22">
                        <a:extLst>
                          <a:ext uri="{FF2B5EF4-FFF2-40B4-BE49-F238E27FC236}">
                            <a16:creationId xmlns:a16="http://schemas.microsoft.com/office/drawing/2014/main" id="{D77E5B5D-712F-4035-9A79-7A412FBA3E16}"/>
                          </a:ext>
                        </a:extLst>
                      </p:cNvPr>
                      <p:cNvPicPr/>
                      <p:nvPr/>
                    </p:nvPicPr>
                    <p:blipFill>
                      <a:blip r:embed="rId15"/>
                      <a:stretch>
                        <a:fillRect/>
                      </a:stretch>
                    </p:blipFill>
                    <p:spPr>
                      <a:xfrm>
                        <a:off x="3953663" y="5859463"/>
                        <a:ext cx="3640138" cy="8699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865DC09-00C1-45EC-8581-8EDDAFF5A88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4675652"/>
      </p:ext>
    </p:extLst>
  </p:cSld>
  <p:clrMapOvr>
    <a:masterClrMapping/>
  </p:clrMapOvr>
  <mc:AlternateContent xmlns:mc="http://schemas.openxmlformats.org/markup-compatibility/2006" xmlns:p14="http://schemas.microsoft.com/office/powerpoint/2010/main">
    <mc:Choice Requires="p14">
      <p:transition spd="slow" p14:dur="2000" advTm="75051"/>
    </mc:Choice>
    <mc:Fallback xmlns="">
      <p:transition spd="slow" advTm="75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secant line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is the root of the line connecting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baseline="-25000" dirty="0">
                <a:latin typeface="Times New Roman" panose="02020603050405020304" pitchFamily="18" charset="0"/>
              </a:rPr>
              <a:t> </a:t>
            </a:r>
            <a:r>
              <a:rPr lang="en-US" i="1" dirty="0">
                <a:latin typeface="Times New Roman" panose="02020603050405020304" pitchFamily="18" charset="0"/>
              </a:rPr>
              <a:t>, f</a:t>
            </a:r>
            <a:r>
              <a:rPr lang="en-US" dirty="0">
                <a:latin typeface="Times New Roman" panose="02020603050405020304" pitchFamily="18" charset="0"/>
              </a:rPr>
              <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 </a:t>
            </a:r>
            <a:r>
              <a:rPr lang="en-US" i="1" dirty="0">
                <a:latin typeface="Times New Roman" panose="02020603050405020304" pitchFamily="18" charset="0"/>
              </a:rPr>
              <a:t>, f</a:t>
            </a:r>
            <a:r>
              <a:rPr lang="en-US" dirty="0">
                <a:latin typeface="Times New Roman" panose="02020603050405020304" pitchFamily="18" charset="0"/>
              </a:rPr>
              <a: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a:t>
            </a:r>
          </a:p>
          <a:p>
            <a:pPr lvl="1"/>
            <a:r>
              <a:rPr lang="en-US" dirty="0"/>
              <a:t>This formula is usually simplified to</a:t>
            </a:r>
          </a:p>
          <a:p>
            <a:pPr lvl="1"/>
            <a:endParaRPr lang="en-US" dirty="0"/>
          </a:p>
          <a:p>
            <a:pPr lvl="1"/>
            <a:endParaRPr lang="en-US" dirty="0"/>
          </a:p>
          <a:p>
            <a:pPr lvl="1"/>
            <a:endParaRPr lang="en-US" dirty="0"/>
          </a:p>
          <a:p>
            <a:pPr lvl="1"/>
            <a:r>
              <a:rPr lang="en-US" dirty="0"/>
              <a:t>This, however, is subject to subtractive cancellation</a:t>
            </a:r>
          </a:p>
          <a:p>
            <a:r>
              <a:rPr lang="en-US" dirty="0"/>
              <a:t>Thus, we will adopt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2" name="Object 11">
            <a:extLst>
              <a:ext uri="{FF2B5EF4-FFF2-40B4-BE49-F238E27FC236}">
                <a16:creationId xmlns:a16="http://schemas.microsoft.com/office/drawing/2014/main" id="{7C0D7E99-082F-43B1-894A-43AB5881D574}"/>
              </a:ext>
            </a:extLst>
          </p:cNvPr>
          <p:cNvGraphicFramePr>
            <a:graphicFrameLocks noChangeAspect="1"/>
          </p:cNvGraphicFramePr>
          <p:nvPr>
            <p:extLst>
              <p:ext uri="{D42A27DB-BD31-4B8C-83A1-F6EECF244321}">
                <p14:modId xmlns:p14="http://schemas.microsoft.com/office/powerpoint/2010/main" val="319068700"/>
              </p:ext>
            </p:extLst>
          </p:nvPr>
        </p:nvGraphicFramePr>
        <p:xfrm>
          <a:off x="3024188" y="2386013"/>
          <a:ext cx="3097212" cy="919162"/>
        </p:xfrm>
        <a:graphic>
          <a:graphicData uri="http://schemas.openxmlformats.org/presentationml/2006/ole">
            <mc:AlternateContent xmlns:mc="http://schemas.openxmlformats.org/markup-compatibility/2006">
              <mc:Choice xmlns:v="urn:schemas-microsoft-com:vml" Requires="v">
                <p:oleObj spid="_x0000_s2053" name="Equation" r:id="rId6" imgW="1587240" imgH="469800" progId="Equation.DSMT4">
                  <p:embed/>
                </p:oleObj>
              </mc:Choice>
              <mc:Fallback>
                <p:oleObj name="Equation" r:id="rId6" imgW="1587240" imgH="469800" progId="Equation.DSMT4">
                  <p:embed/>
                  <p:pic>
                    <p:nvPicPr>
                      <p:cNvPr id="24" name="Object 23">
                        <a:extLst>
                          <a:ext uri="{FF2B5EF4-FFF2-40B4-BE49-F238E27FC236}">
                            <a16:creationId xmlns:a16="http://schemas.microsoft.com/office/drawing/2014/main" id="{EBFBB235-CE0A-41F2-A8E6-14C719C1EDFE}"/>
                          </a:ext>
                        </a:extLst>
                      </p:cNvPr>
                      <p:cNvPicPr/>
                      <p:nvPr/>
                    </p:nvPicPr>
                    <p:blipFill>
                      <a:blip r:embed="rId7"/>
                      <a:stretch>
                        <a:fillRect/>
                      </a:stretch>
                    </p:blipFill>
                    <p:spPr>
                      <a:xfrm>
                        <a:off x="3024188" y="2386013"/>
                        <a:ext cx="3097212" cy="9191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70AE003-23AC-4121-84B8-599A6E88658C}"/>
              </a:ext>
            </a:extLst>
          </p:cNvPr>
          <p:cNvGraphicFramePr>
            <a:graphicFrameLocks noChangeAspect="1"/>
          </p:cNvGraphicFramePr>
          <p:nvPr>
            <p:extLst>
              <p:ext uri="{D42A27DB-BD31-4B8C-83A1-F6EECF244321}">
                <p14:modId xmlns:p14="http://schemas.microsoft.com/office/powerpoint/2010/main" val="248117577"/>
              </p:ext>
            </p:extLst>
          </p:nvPr>
        </p:nvGraphicFramePr>
        <p:xfrm>
          <a:off x="2665413" y="4449763"/>
          <a:ext cx="3814762" cy="869950"/>
        </p:xfrm>
        <a:graphic>
          <a:graphicData uri="http://schemas.openxmlformats.org/presentationml/2006/ole">
            <mc:AlternateContent xmlns:mc="http://schemas.openxmlformats.org/markup-compatibility/2006">
              <mc:Choice xmlns:v="urn:schemas-microsoft-com:vml" Requires="v">
                <p:oleObj spid="_x0000_s2054" name="Equation" r:id="rId8" imgW="1955520" imgH="444240" progId="Equation.DSMT4">
                  <p:embed/>
                </p:oleObj>
              </mc:Choice>
              <mc:Fallback>
                <p:oleObj name="Equation" r:id="rId8" imgW="1955520" imgH="444240" progId="Equation.DSMT4">
                  <p:embed/>
                  <p:pic>
                    <p:nvPicPr>
                      <p:cNvPr id="24" name="Object 23">
                        <a:extLst>
                          <a:ext uri="{FF2B5EF4-FFF2-40B4-BE49-F238E27FC236}">
                            <a16:creationId xmlns:a16="http://schemas.microsoft.com/office/drawing/2014/main" id="{EBFBB235-CE0A-41F2-A8E6-14C719C1EDFE}"/>
                          </a:ext>
                        </a:extLst>
                      </p:cNvPr>
                      <p:cNvPicPr/>
                      <p:nvPr/>
                    </p:nvPicPr>
                    <p:blipFill>
                      <a:blip r:embed="rId9"/>
                      <a:stretch>
                        <a:fillRect/>
                      </a:stretch>
                    </p:blipFill>
                    <p:spPr>
                      <a:xfrm>
                        <a:off x="2665413" y="4449763"/>
                        <a:ext cx="3814762" cy="8699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A6BFD75-0F23-4703-BEFD-CD214D4E0449}"/>
              </a:ext>
            </a:extLst>
          </p:cNvPr>
          <p:cNvGraphicFramePr>
            <a:graphicFrameLocks noChangeAspect="1"/>
          </p:cNvGraphicFramePr>
          <p:nvPr>
            <p:extLst>
              <p:ext uri="{D42A27DB-BD31-4B8C-83A1-F6EECF244321}">
                <p14:modId xmlns:p14="http://schemas.microsoft.com/office/powerpoint/2010/main" val="2597018077"/>
              </p:ext>
            </p:extLst>
          </p:nvPr>
        </p:nvGraphicFramePr>
        <p:xfrm>
          <a:off x="4119563" y="5549900"/>
          <a:ext cx="3146425" cy="522287"/>
        </p:xfrm>
        <a:graphic>
          <a:graphicData uri="http://schemas.openxmlformats.org/presentationml/2006/ole">
            <mc:AlternateContent xmlns:mc="http://schemas.openxmlformats.org/markup-compatibility/2006">
              <mc:Choice xmlns:v="urn:schemas-microsoft-com:vml" Requires="v">
                <p:oleObj spid="_x0000_s2055" name="Equation" r:id="rId10" imgW="1612800" imgH="266400" progId="Equation.DSMT4">
                  <p:embed/>
                </p:oleObj>
              </mc:Choice>
              <mc:Fallback>
                <p:oleObj name="Equation" r:id="rId10" imgW="1612800" imgH="266400" progId="Equation.DSMT4">
                  <p:embed/>
                  <p:pic>
                    <p:nvPicPr>
                      <p:cNvPr id="8" name="Object 7">
                        <a:extLst>
                          <a:ext uri="{FF2B5EF4-FFF2-40B4-BE49-F238E27FC236}">
                            <a16:creationId xmlns:a16="http://schemas.microsoft.com/office/drawing/2014/main" id="{770AE003-23AC-4121-84B8-599A6E88658C}"/>
                          </a:ext>
                        </a:extLst>
                      </p:cNvPr>
                      <p:cNvPicPr/>
                      <p:nvPr/>
                    </p:nvPicPr>
                    <p:blipFill>
                      <a:blip r:embed="rId11"/>
                      <a:stretch>
                        <a:fillRect/>
                      </a:stretch>
                    </p:blipFill>
                    <p:spPr>
                      <a:xfrm>
                        <a:off x="4119563" y="5549900"/>
                        <a:ext cx="3146425" cy="5222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0299B09-20EF-4D2C-AD6E-2A4F2E499D77}"/>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91797612"/>
      </p:ext>
    </p:extLst>
  </p:cSld>
  <p:clrMapOvr>
    <a:masterClrMapping/>
  </p:clrMapOvr>
  <mc:AlternateContent xmlns:mc="http://schemas.openxmlformats.org/markup-compatibility/2006" xmlns:p14="http://schemas.microsoft.com/office/powerpoint/2010/main">
    <mc:Choice Requires="p14">
      <p:transition spd="slow" p14:dur="2000" advTm="93626"/>
    </mc:Choice>
    <mc:Fallback xmlns="">
      <p:transition spd="slow" advTm="9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secant line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given two bounds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t>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a:t>
            </a:r>
            <a:r>
              <a:rPr lang="en-US" dirty="0"/>
              <a:t> have opposite signs</a:t>
            </a:r>
          </a:p>
          <a:p>
            <a:pPr lvl="1"/>
            <a:r>
              <a:rPr lang="en-US" dirty="0"/>
              <a:t>Find the root</a:t>
            </a:r>
          </a:p>
          <a:p>
            <a:pPr lvl="1"/>
            <a:endParaRPr lang="en-US" dirty="0"/>
          </a:p>
          <a:p>
            <a:pPr lvl="1"/>
            <a:r>
              <a:rPr lang="en-US" dirty="0"/>
              <a:t>If                       , we have found a root, so we are done</a:t>
            </a:r>
          </a:p>
          <a:p>
            <a:pPr lvl="1"/>
            <a:endParaRPr lang="en-US" dirty="0"/>
          </a:p>
          <a:p>
            <a:pPr lvl="1"/>
            <a:r>
              <a:rPr lang="en-US" dirty="0"/>
              <a:t>If                 and               have opposite signs,</a:t>
            </a:r>
            <a:br>
              <a:rPr lang="en-US" dirty="0"/>
            </a:br>
            <a:r>
              <a:rPr lang="en-US" dirty="0"/>
              <a:t>		let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 </a:t>
            </a:r>
          </a:p>
          <a:p>
            <a:pPr lvl="1"/>
            <a:endParaRPr lang="en-US" dirty="0"/>
          </a:p>
          <a:p>
            <a:pPr lvl="1"/>
            <a:r>
              <a:rPr lang="en-US" dirty="0"/>
              <a:t>Otherwise,                 and               have opposite signs,</a:t>
            </a:r>
            <a:br>
              <a:rPr lang="en-US" dirty="0"/>
            </a:br>
            <a:r>
              <a:rPr lang="en-US" dirty="0"/>
              <a:t>		let </a:t>
            </a:r>
            <a:r>
              <a:rPr lang="en-US" i="1" dirty="0">
                <a:latin typeface="Times New Roman" panose="02020603050405020304" pitchFamily="18" charset="0"/>
              </a:rPr>
              <a:t>a</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and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 </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a:extLst>
              <a:ext uri="{FF2B5EF4-FFF2-40B4-BE49-F238E27FC236}">
                <a16:creationId xmlns:a16="http://schemas.microsoft.com/office/drawing/2014/main" id="{60500A85-389C-4F67-8FE9-ED9640870AF5}"/>
              </a:ext>
            </a:extLst>
          </p:cNvPr>
          <p:cNvGraphicFramePr>
            <a:graphicFrameLocks noChangeAspect="1"/>
          </p:cNvGraphicFramePr>
          <p:nvPr>
            <p:extLst>
              <p:ext uri="{D42A27DB-BD31-4B8C-83A1-F6EECF244321}">
                <p14:modId xmlns:p14="http://schemas.microsoft.com/office/powerpoint/2010/main" val="1342446106"/>
              </p:ext>
            </p:extLst>
          </p:nvPr>
        </p:nvGraphicFramePr>
        <p:xfrm>
          <a:off x="2854325" y="2381250"/>
          <a:ext cx="3813175" cy="866775"/>
        </p:xfrm>
        <a:graphic>
          <a:graphicData uri="http://schemas.openxmlformats.org/presentationml/2006/ole">
            <mc:AlternateContent xmlns:mc="http://schemas.openxmlformats.org/markup-compatibility/2006">
              <mc:Choice xmlns:v="urn:schemas-microsoft-com:vml" Requires="v">
                <p:oleObj spid="_x0000_s3080" name="Equation" r:id="rId6" imgW="1955520" imgH="444240" progId="Equation.DSMT4">
                  <p:embed/>
                </p:oleObj>
              </mc:Choice>
              <mc:Fallback>
                <p:oleObj name="Equation" r:id="rId6" imgW="1955520" imgH="444240" progId="Equation.DSMT4">
                  <p:embed/>
                  <p:pic>
                    <p:nvPicPr>
                      <p:cNvPr id="14" name="Object 13">
                        <a:extLst>
                          <a:ext uri="{FF2B5EF4-FFF2-40B4-BE49-F238E27FC236}">
                            <a16:creationId xmlns:a16="http://schemas.microsoft.com/office/drawing/2014/main" id="{60500A85-389C-4F67-8FE9-ED9640870AF5}"/>
                          </a:ext>
                        </a:extLst>
                      </p:cNvPr>
                      <p:cNvPicPr/>
                      <p:nvPr/>
                    </p:nvPicPr>
                    <p:blipFill>
                      <a:blip r:embed="rId7"/>
                      <a:stretch>
                        <a:fillRect/>
                      </a:stretch>
                    </p:blipFill>
                    <p:spPr>
                      <a:xfrm>
                        <a:off x="2854325" y="2381250"/>
                        <a:ext cx="3813175" cy="8667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737EE00-3395-4DEB-9AEE-179CD8BC674F}"/>
              </a:ext>
            </a:extLst>
          </p:cNvPr>
          <p:cNvGraphicFramePr>
            <a:graphicFrameLocks noChangeAspect="1"/>
          </p:cNvGraphicFramePr>
          <p:nvPr>
            <p:extLst>
              <p:ext uri="{D42A27DB-BD31-4B8C-83A1-F6EECF244321}">
                <p14:modId xmlns:p14="http://schemas.microsoft.com/office/powerpoint/2010/main" val="4267870029"/>
              </p:ext>
            </p:extLst>
          </p:nvPr>
        </p:nvGraphicFramePr>
        <p:xfrm>
          <a:off x="1568450" y="3078163"/>
          <a:ext cx="1214438" cy="495300"/>
        </p:xfrm>
        <a:graphic>
          <a:graphicData uri="http://schemas.openxmlformats.org/presentationml/2006/ole">
            <mc:AlternateContent xmlns:mc="http://schemas.openxmlformats.org/markup-compatibility/2006">
              <mc:Choice xmlns:v="urn:schemas-microsoft-com:vml" Requires="v">
                <p:oleObj spid="_x0000_s3081" name="Equation" r:id="rId8" imgW="622080" imgH="253800" progId="Equation.DSMT4">
                  <p:embed/>
                </p:oleObj>
              </mc:Choice>
              <mc:Fallback>
                <p:oleObj name="Equation" r:id="rId8" imgW="622080" imgH="253800" progId="Equation.DSMT4">
                  <p:embed/>
                  <p:pic>
                    <p:nvPicPr>
                      <p:cNvPr id="15" name="Object 14">
                        <a:extLst>
                          <a:ext uri="{FF2B5EF4-FFF2-40B4-BE49-F238E27FC236}">
                            <a16:creationId xmlns:a16="http://schemas.microsoft.com/office/drawing/2014/main" id="{6737EE00-3395-4DEB-9AEE-179CD8BC674F}"/>
                          </a:ext>
                        </a:extLst>
                      </p:cNvPr>
                      <p:cNvPicPr/>
                      <p:nvPr/>
                    </p:nvPicPr>
                    <p:blipFill>
                      <a:blip r:embed="rId9"/>
                      <a:stretch>
                        <a:fillRect/>
                      </a:stretch>
                    </p:blipFill>
                    <p:spPr>
                      <a:xfrm>
                        <a:off x="1568450" y="3078163"/>
                        <a:ext cx="1214438" cy="4953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ABD9AC1-D62A-4A2E-8722-388849E838BF}"/>
              </a:ext>
            </a:extLst>
          </p:cNvPr>
          <p:cNvGraphicFramePr>
            <a:graphicFrameLocks noChangeAspect="1"/>
          </p:cNvGraphicFramePr>
          <p:nvPr/>
        </p:nvGraphicFramePr>
        <p:xfrm>
          <a:off x="1542366" y="3853038"/>
          <a:ext cx="841375" cy="496887"/>
        </p:xfrm>
        <a:graphic>
          <a:graphicData uri="http://schemas.openxmlformats.org/presentationml/2006/ole">
            <mc:AlternateContent xmlns:mc="http://schemas.openxmlformats.org/markup-compatibility/2006">
              <mc:Choice xmlns:v="urn:schemas-microsoft-com:vml" Requires="v">
                <p:oleObj spid="_x0000_s3082" name="Equation" r:id="rId10" imgW="431640" imgH="253800" progId="Equation.DSMT4">
                  <p:embed/>
                </p:oleObj>
              </mc:Choice>
              <mc:Fallback>
                <p:oleObj name="Equation" r:id="rId10" imgW="431640" imgH="253800" progId="Equation.DSMT4">
                  <p:embed/>
                  <p:pic>
                    <p:nvPicPr>
                      <p:cNvPr id="17" name="Object 16">
                        <a:extLst>
                          <a:ext uri="{FF2B5EF4-FFF2-40B4-BE49-F238E27FC236}">
                            <a16:creationId xmlns:a16="http://schemas.microsoft.com/office/drawing/2014/main" id="{4ABD9AC1-D62A-4A2E-8722-388849E838BF}"/>
                          </a:ext>
                        </a:extLst>
                      </p:cNvPr>
                      <p:cNvPicPr/>
                      <p:nvPr/>
                    </p:nvPicPr>
                    <p:blipFill>
                      <a:blip r:embed="rId11"/>
                      <a:stretch>
                        <a:fillRect/>
                      </a:stretch>
                    </p:blipFill>
                    <p:spPr>
                      <a:xfrm>
                        <a:off x="1542366" y="3853038"/>
                        <a:ext cx="841375" cy="4968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3751A54-464C-4A41-8624-0FA5CC1AD0D3}"/>
              </a:ext>
            </a:extLst>
          </p:cNvPr>
          <p:cNvGraphicFramePr>
            <a:graphicFrameLocks noChangeAspect="1"/>
          </p:cNvGraphicFramePr>
          <p:nvPr>
            <p:extLst>
              <p:ext uri="{D42A27DB-BD31-4B8C-83A1-F6EECF244321}">
                <p14:modId xmlns:p14="http://schemas.microsoft.com/office/powerpoint/2010/main" val="2694484527"/>
              </p:ext>
            </p:extLst>
          </p:nvPr>
        </p:nvGraphicFramePr>
        <p:xfrm>
          <a:off x="2906713" y="3859213"/>
          <a:ext cx="766762" cy="496887"/>
        </p:xfrm>
        <a:graphic>
          <a:graphicData uri="http://schemas.openxmlformats.org/presentationml/2006/ole">
            <mc:AlternateContent xmlns:mc="http://schemas.openxmlformats.org/markup-compatibility/2006">
              <mc:Choice xmlns:v="urn:schemas-microsoft-com:vml" Requires="v">
                <p:oleObj spid="_x0000_s3083" name="Equation" r:id="rId12" imgW="393480" imgH="253800" progId="Equation.DSMT4">
                  <p:embed/>
                </p:oleObj>
              </mc:Choice>
              <mc:Fallback>
                <p:oleObj name="Equation" r:id="rId12" imgW="393480" imgH="253800" progId="Equation.DSMT4">
                  <p:embed/>
                  <p:pic>
                    <p:nvPicPr>
                      <p:cNvPr id="18" name="Object 17">
                        <a:extLst>
                          <a:ext uri="{FF2B5EF4-FFF2-40B4-BE49-F238E27FC236}">
                            <a16:creationId xmlns:a16="http://schemas.microsoft.com/office/drawing/2014/main" id="{33751A54-464C-4A41-8624-0FA5CC1AD0D3}"/>
                          </a:ext>
                        </a:extLst>
                      </p:cNvPr>
                      <p:cNvPicPr/>
                      <p:nvPr/>
                    </p:nvPicPr>
                    <p:blipFill>
                      <a:blip r:embed="rId13"/>
                      <a:stretch>
                        <a:fillRect/>
                      </a:stretch>
                    </p:blipFill>
                    <p:spPr>
                      <a:xfrm>
                        <a:off x="2906713" y="3859213"/>
                        <a:ext cx="766762" cy="4968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647E2A9F-5D6F-43E2-8B31-AA280CF6E12C}"/>
              </a:ext>
            </a:extLst>
          </p:cNvPr>
          <p:cNvGraphicFramePr>
            <a:graphicFrameLocks noChangeAspect="1"/>
          </p:cNvGraphicFramePr>
          <p:nvPr>
            <p:extLst>
              <p:ext uri="{D42A27DB-BD31-4B8C-83A1-F6EECF244321}">
                <p14:modId xmlns:p14="http://schemas.microsoft.com/office/powerpoint/2010/main" val="239920308"/>
              </p:ext>
            </p:extLst>
          </p:nvPr>
        </p:nvGraphicFramePr>
        <p:xfrm>
          <a:off x="2600325" y="4921250"/>
          <a:ext cx="766763" cy="496888"/>
        </p:xfrm>
        <a:graphic>
          <a:graphicData uri="http://schemas.openxmlformats.org/presentationml/2006/ole">
            <mc:AlternateContent xmlns:mc="http://schemas.openxmlformats.org/markup-compatibility/2006">
              <mc:Choice xmlns:v="urn:schemas-microsoft-com:vml" Requires="v">
                <p:oleObj spid="_x0000_s3084" name="Equation" r:id="rId14" imgW="393480" imgH="253800" progId="Equation.DSMT4">
                  <p:embed/>
                </p:oleObj>
              </mc:Choice>
              <mc:Fallback>
                <p:oleObj name="Equation" r:id="rId14" imgW="393480" imgH="253800" progId="Equation.DSMT4">
                  <p:embed/>
                  <p:pic>
                    <p:nvPicPr>
                      <p:cNvPr id="19" name="Object 18">
                        <a:extLst>
                          <a:ext uri="{FF2B5EF4-FFF2-40B4-BE49-F238E27FC236}">
                            <a16:creationId xmlns:a16="http://schemas.microsoft.com/office/drawing/2014/main" id="{647E2A9F-5D6F-43E2-8B31-AA280CF6E12C}"/>
                          </a:ext>
                        </a:extLst>
                      </p:cNvPr>
                      <p:cNvPicPr/>
                      <p:nvPr/>
                    </p:nvPicPr>
                    <p:blipFill>
                      <a:blip r:embed="rId15"/>
                      <a:stretch>
                        <a:fillRect/>
                      </a:stretch>
                    </p:blipFill>
                    <p:spPr>
                      <a:xfrm>
                        <a:off x="2600325" y="4921250"/>
                        <a:ext cx="766763" cy="4968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2D72975-74FA-4B52-9084-F69F1F12B18D}"/>
              </a:ext>
            </a:extLst>
          </p:cNvPr>
          <p:cNvGraphicFramePr>
            <a:graphicFrameLocks noChangeAspect="1"/>
          </p:cNvGraphicFramePr>
          <p:nvPr/>
        </p:nvGraphicFramePr>
        <p:xfrm>
          <a:off x="3944938" y="4927003"/>
          <a:ext cx="815975" cy="496887"/>
        </p:xfrm>
        <a:graphic>
          <a:graphicData uri="http://schemas.openxmlformats.org/presentationml/2006/ole">
            <mc:AlternateContent xmlns:mc="http://schemas.openxmlformats.org/markup-compatibility/2006">
              <mc:Choice xmlns:v="urn:schemas-microsoft-com:vml" Requires="v">
                <p:oleObj spid="_x0000_s3085" name="Equation" r:id="rId16" imgW="419040" imgH="253800" progId="Equation.DSMT4">
                  <p:embed/>
                </p:oleObj>
              </mc:Choice>
              <mc:Fallback>
                <p:oleObj name="Equation" r:id="rId16" imgW="419040" imgH="253800" progId="Equation.DSMT4">
                  <p:embed/>
                  <p:pic>
                    <p:nvPicPr>
                      <p:cNvPr id="20" name="Object 19">
                        <a:extLst>
                          <a:ext uri="{FF2B5EF4-FFF2-40B4-BE49-F238E27FC236}">
                            <a16:creationId xmlns:a16="http://schemas.microsoft.com/office/drawing/2014/main" id="{52D72975-74FA-4B52-9084-F69F1F12B18D}"/>
                          </a:ext>
                        </a:extLst>
                      </p:cNvPr>
                      <p:cNvPicPr/>
                      <p:nvPr/>
                    </p:nvPicPr>
                    <p:blipFill>
                      <a:blip r:embed="rId17"/>
                      <a:stretch>
                        <a:fillRect/>
                      </a:stretch>
                    </p:blipFill>
                    <p:spPr>
                      <a:xfrm>
                        <a:off x="3944938" y="4927003"/>
                        <a:ext cx="815975" cy="4968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E3EF5AD2-6385-43FB-B552-13FCED652001}"/>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32978238"/>
      </p:ext>
    </p:extLst>
  </p:cSld>
  <p:clrMapOvr>
    <a:masterClrMapping/>
  </p:clrMapOvr>
  <mc:AlternateContent xmlns:mc="http://schemas.openxmlformats.org/markup-compatibility/2006" xmlns:p14="http://schemas.microsoft.com/office/powerpoint/2010/main">
    <mc:Choice Requires="p14">
      <p:transition spd="slow" p14:dur="2000" advTm="62002"/>
    </mc:Choice>
    <mc:Fallback xmlns="">
      <p:transition spd="slow" advTm="6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 secant line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534397" cy="4525963"/>
          </a:xfrm>
        </p:spPr>
        <p:txBody>
          <a:bodyPr/>
          <a:lstStyle/>
          <a:p>
            <a:r>
              <a:rPr lang="en-US" dirty="0"/>
              <a:t>How does convergence occur?</a:t>
            </a:r>
          </a:p>
          <a:p>
            <a:pPr lvl="1"/>
            <a:r>
              <a:rPr lang="en-US" dirty="0"/>
              <a:t>One of the end-points usually becomes fixed</a:t>
            </a:r>
          </a:p>
          <a:p>
            <a:pPr lvl="2"/>
            <a:r>
              <a:rPr lang="en-US" dirty="0"/>
              <a:t>Thus, in this example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&gt;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r</a:t>
            </a:r>
            <a:r>
              <a:rPr lang="en-US" dirty="0"/>
              <a:t> </a:t>
            </a:r>
          </a:p>
          <a:p>
            <a:pPr lvl="1"/>
            <a:r>
              <a:rPr lang="en-US" dirty="0"/>
              <a:t>In theory, the root could be arbitrarily close to the other end-point, so the maximum error could be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i="1" dirty="0">
                <a:latin typeface="Times New Roman" panose="02020603050405020304" pitchFamily="18" charset="0"/>
              </a:rPr>
              <a:t> </a:t>
            </a:r>
            <a:r>
              <a:rPr lang="en-US" dirty="0">
                <a:latin typeface="Times New Roman" panose="02020603050405020304" pitchFamily="18" charset="0"/>
              </a:rPr>
              <a:t>–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i="1" dirty="0"/>
              <a:t> </a:t>
            </a:r>
          </a:p>
          <a:p>
            <a:pPr lvl="1"/>
            <a:r>
              <a:rPr lang="en-US" dirty="0"/>
              <a:t>However, we will keep iterating until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25000" dirty="0" err="1">
                <a:latin typeface="Times New Roman" panose="02020603050405020304" pitchFamily="18" charset="0"/>
              </a:rPr>
              <a:t>k</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latin typeface="Times New Roman" panose="02020603050405020304" pitchFamily="18" charset="0"/>
              </a:rPr>
              <a:t>step</a:t>
            </a:r>
            <a:r>
              <a:rPr lang="en-US" dirty="0"/>
              <a:t> or </a:t>
            </a:r>
            <a:r>
              <a:rPr lang="en-US" i="1" dirty="0">
                <a:latin typeface="Times New Roman" panose="02020603050405020304" pitchFamily="18" charset="0"/>
              </a:rPr>
              <a:t>b</a:t>
            </a:r>
            <a:r>
              <a:rPr lang="en-US" i="1" baseline="-25000" dirty="0">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r</a:t>
            </a:r>
            <a:r>
              <a:rPr lang="en-US" i="1" baseline="-25000" dirty="0" err="1">
                <a:latin typeface="Times New Roman" panose="02020603050405020304" pitchFamily="18" charset="0"/>
              </a:rPr>
              <a:t>k</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latin typeface="Times New Roman" panose="02020603050405020304" pitchFamily="18" charset="0"/>
              </a:rPr>
              <a:t>step</a:t>
            </a:r>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cxnSp>
        <p:nvCxnSpPr>
          <p:cNvPr id="7" name="Straight Connector 6">
            <a:extLst>
              <a:ext uri="{FF2B5EF4-FFF2-40B4-BE49-F238E27FC236}">
                <a16:creationId xmlns:a16="http://schemas.microsoft.com/office/drawing/2014/main" id="{BCBDB521-8A93-45B9-B6DB-B90CA6CA74B8}"/>
              </a:ext>
            </a:extLst>
          </p:cNvPr>
          <p:cNvCxnSpPr>
            <a:cxnSpLocks/>
          </p:cNvCxnSpPr>
          <p:nvPr/>
        </p:nvCxnSpPr>
        <p:spPr>
          <a:xfrm rot="16200000">
            <a:off x="4584700" y="446455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8EBB2A1-B2FB-456E-935E-294BDD07E922}"/>
              </a:ext>
            </a:extLst>
          </p:cNvPr>
          <p:cNvSpPr/>
          <p:nvPr/>
        </p:nvSpPr>
        <p:spPr>
          <a:xfrm>
            <a:off x="3245416" y="4346863"/>
            <a:ext cx="2628952" cy="2108159"/>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28762" y="738691"/>
                  <a:pt x="2300805" y="36763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72280B5-5004-47C6-896D-EC5DD4738A2A}"/>
              </a:ext>
            </a:extLst>
          </p:cNvPr>
          <p:cNvCxnSpPr>
            <a:cxnSpLocks/>
          </p:cNvCxnSpPr>
          <p:nvPr/>
        </p:nvCxnSpPr>
        <p:spPr>
          <a:xfrm>
            <a:off x="3252918" y="5988556"/>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1A325F-8D56-4821-96EA-A806CBE97C98}"/>
              </a:ext>
            </a:extLst>
          </p:cNvPr>
          <p:cNvCxnSpPr>
            <a:cxnSpLocks/>
          </p:cNvCxnSpPr>
          <p:nvPr/>
        </p:nvCxnSpPr>
        <p:spPr>
          <a:xfrm>
            <a:off x="5874368" y="598550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BE84758-D3C0-4A7C-90A8-9A360C8B97FC}"/>
              </a:ext>
            </a:extLst>
          </p:cNvPr>
          <p:cNvSpPr txBox="1"/>
          <p:nvPr/>
        </p:nvSpPr>
        <p:spPr>
          <a:xfrm>
            <a:off x="3844788" y="4784281"/>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4" name="Oval 13">
            <a:extLst>
              <a:ext uri="{FF2B5EF4-FFF2-40B4-BE49-F238E27FC236}">
                <a16:creationId xmlns:a16="http://schemas.microsoft.com/office/drawing/2014/main" id="{39AA914D-6F7D-4B3F-ACD1-ECE60FCFD563}"/>
              </a:ext>
            </a:extLst>
          </p:cNvPr>
          <p:cNvSpPr/>
          <p:nvPr/>
        </p:nvSpPr>
        <p:spPr>
          <a:xfrm>
            <a:off x="5834040" y="432253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AEFA58-DE41-44AB-8799-C0307F7889C7}"/>
              </a:ext>
            </a:extLst>
          </p:cNvPr>
          <p:cNvSpPr/>
          <p:nvPr/>
        </p:nvSpPr>
        <p:spPr>
          <a:xfrm>
            <a:off x="3207198" y="64093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37596AE-EDAB-4E0E-AB47-F1BA789D2B64}"/>
              </a:ext>
            </a:extLst>
          </p:cNvPr>
          <p:cNvCxnSpPr>
            <a:cxnSpLocks/>
          </p:cNvCxnSpPr>
          <p:nvPr/>
        </p:nvCxnSpPr>
        <p:spPr>
          <a:xfrm flipV="1">
            <a:off x="3234913" y="4334699"/>
            <a:ext cx="2673789" cy="21190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8271A9-B94E-446E-906C-6CCFA4B02146}"/>
              </a:ext>
            </a:extLst>
          </p:cNvPr>
          <p:cNvCxnSpPr>
            <a:cxnSpLocks/>
          </p:cNvCxnSpPr>
          <p:nvPr/>
        </p:nvCxnSpPr>
        <p:spPr>
          <a:xfrm>
            <a:off x="3715711" y="598156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FAE45ED-FC70-40A8-8CCF-8392ED763372}"/>
              </a:ext>
            </a:extLst>
          </p:cNvPr>
          <p:cNvSpPr/>
          <p:nvPr/>
        </p:nvSpPr>
        <p:spPr>
          <a:xfrm>
            <a:off x="3672086" y="619366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9942A50-39F5-4192-8DE4-2B44D526C31E}"/>
              </a:ext>
            </a:extLst>
          </p:cNvPr>
          <p:cNvCxnSpPr>
            <a:cxnSpLocks/>
          </p:cNvCxnSpPr>
          <p:nvPr/>
        </p:nvCxnSpPr>
        <p:spPr>
          <a:xfrm flipV="1">
            <a:off x="3717806" y="4363641"/>
            <a:ext cx="2161954" cy="18711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28293C-EF46-4C07-92D4-28220B18803E}"/>
              </a:ext>
            </a:extLst>
          </p:cNvPr>
          <p:cNvCxnSpPr>
            <a:cxnSpLocks/>
          </p:cNvCxnSpPr>
          <p:nvPr/>
        </p:nvCxnSpPr>
        <p:spPr>
          <a:xfrm>
            <a:off x="3910056" y="598296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557A99AB-E49E-4DF7-9D26-4C00523355CE}"/>
              </a:ext>
            </a:extLst>
          </p:cNvPr>
          <p:cNvSpPr/>
          <p:nvPr/>
        </p:nvSpPr>
        <p:spPr>
          <a:xfrm>
            <a:off x="3866431" y="60692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a:extLst>
              <a:ext uri="{FF2B5EF4-FFF2-40B4-BE49-F238E27FC236}">
                <a16:creationId xmlns:a16="http://schemas.microsoft.com/office/drawing/2014/main" id="{A1F39C53-CD77-469D-8B43-2392E61F8C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82956629"/>
      </p:ext>
    </p:extLst>
  </p:cSld>
  <p:clrMapOvr>
    <a:masterClrMapping/>
  </p:clrMapOvr>
  <mc:AlternateContent xmlns:mc="http://schemas.openxmlformats.org/markup-compatibility/2006" xmlns:p14="http://schemas.microsoft.com/office/powerpoint/2010/main">
    <mc:Choice Requires="p14">
      <p:transition spd="slow" p14:dur="2000" advTm="110041"/>
    </mc:Choice>
    <mc:Fallback xmlns="">
      <p:transition spd="slow" advTm="1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9"/>
                </p:tgtEl>
              </p:cMediaNode>
            </p:audio>
          </p:childTnLst>
        </p:cTn>
      </p:par>
    </p:tnLst>
    <p:bldLst>
      <p:bldP spid="22"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Find the first root of 2e</a:t>
            </a:r>
            <a:r>
              <a:rPr lang="en-US" baseline="30000" dirty="0"/>
              <a:t>–2</a:t>
            </a:r>
            <a:r>
              <a:rPr lang="en-US" i="1" baseline="30000" dirty="0"/>
              <a:t>x</a:t>
            </a:r>
            <a:r>
              <a:rPr lang="en-US" dirty="0"/>
              <a:t> – </a:t>
            </a:r>
            <a:r>
              <a:rPr lang="en-US" i="1" dirty="0"/>
              <a:t>e</a:t>
            </a:r>
            <a:r>
              <a:rPr lang="en-US" i="1" baseline="30000" dirty="0"/>
              <a:t>–x</a:t>
            </a:r>
          </a:p>
          <a:p>
            <a:pPr lvl="1"/>
            <a:r>
              <a:rPr lang="en-US" dirty="0"/>
              <a:t>The solution is </a:t>
            </a:r>
            <a:r>
              <a:rPr lang="en-US" dirty="0">
                <a:latin typeface="Times New Roman" panose="02020603050405020304" pitchFamily="18" charset="0"/>
              </a:rPr>
              <a:t>ln(2)</a:t>
            </a:r>
          </a:p>
          <a:p>
            <a:pPr marL="457200" lvl="1" indent="0">
              <a:buNone/>
            </a:pPr>
            <a:endParaRPr lang="en-US" baseline="30000"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8" name="Object 7">
            <a:extLst>
              <a:ext uri="{FF2B5EF4-FFF2-40B4-BE49-F238E27FC236}">
                <a16:creationId xmlns:a16="http://schemas.microsoft.com/office/drawing/2014/main" id="{CAFBC5BF-5EDB-485A-AACB-CB14640FDAAA}"/>
              </a:ext>
            </a:extLst>
          </p:cNvPr>
          <p:cNvGraphicFramePr>
            <a:graphicFrameLocks noChangeAspect="1"/>
          </p:cNvGraphicFramePr>
          <p:nvPr>
            <p:extLst>
              <p:ext uri="{D42A27DB-BD31-4B8C-83A1-F6EECF244321}">
                <p14:modId xmlns:p14="http://schemas.microsoft.com/office/powerpoint/2010/main" val="3438213847"/>
              </p:ext>
            </p:extLst>
          </p:nvPr>
        </p:nvGraphicFramePr>
        <p:xfrm>
          <a:off x="69515" y="2390171"/>
          <a:ext cx="247650" cy="344487"/>
        </p:xfrm>
        <a:graphic>
          <a:graphicData uri="http://schemas.openxmlformats.org/presentationml/2006/ole">
            <mc:AlternateContent xmlns:mc="http://schemas.openxmlformats.org/markup-compatibility/2006">
              <mc:Choice xmlns:v="urn:schemas-microsoft-com:vml" Requires="v">
                <p:oleObj spid="_x0000_s4107" name="Equation" r:id="rId6" imgW="126720" imgH="177480" progId="Equation.DSMT4">
                  <p:embed/>
                </p:oleObj>
              </mc:Choice>
              <mc:Fallback>
                <p:oleObj name="Equation" r:id="rId6" imgW="126720" imgH="17748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7"/>
                      <a:stretch>
                        <a:fillRect/>
                      </a:stretch>
                    </p:blipFill>
                    <p:spPr>
                      <a:xfrm>
                        <a:off x="69515" y="2390171"/>
                        <a:ext cx="247650" cy="3444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F29EA41-7B51-4AF4-A874-E232F9C65001}"/>
              </a:ext>
            </a:extLst>
          </p:cNvPr>
          <p:cNvGraphicFramePr>
            <a:graphicFrameLocks noChangeAspect="1"/>
          </p:cNvGraphicFramePr>
          <p:nvPr>
            <p:extLst>
              <p:ext uri="{D42A27DB-BD31-4B8C-83A1-F6EECF244321}">
                <p14:modId xmlns:p14="http://schemas.microsoft.com/office/powerpoint/2010/main" val="2902998816"/>
              </p:ext>
            </p:extLst>
          </p:nvPr>
        </p:nvGraphicFramePr>
        <p:xfrm>
          <a:off x="1400426" y="2390171"/>
          <a:ext cx="320675" cy="444500"/>
        </p:xfrm>
        <a:graphic>
          <a:graphicData uri="http://schemas.openxmlformats.org/presentationml/2006/ole">
            <mc:AlternateContent xmlns:mc="http://schemas.openxmlformats.org/markup-compatibility/2006">
              <mc:Choice xmlns:v="urn:schemas-microsoft-com:vml" Requires="v">
                <p:oleObj spid="_x0000_s4108" name="Equation" r:id="rId8" imgW="164880" imgH="228600" progId="Equation.DSMT4">
                  <p:embed/>
                </p:oleObj>
              </mc:Choice>
              <mc:Fallback>
                <p:oleObj name="Equation" r:id="rId8" imgW="164880" imgH="22860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9"/>
                      <a:stretch>
                        <a:fillRect/>
                      </a:stretch>
                    </p:blipFill>
                    <p:spPr>
                      <a:xfrm>
                        <a:off x="1400426" y="2390171"/>
                        <a:ext cx="320675" cy="444500"/>
                      </a:xfrm>
                      <a:prstGeom prst="rect">
                        <a:avLst/>
                      </a:prstGeom>
                    </p:spPr>
                  </p:pic>
                </p:oleObj>
              </mc:Fallback>
            </mc:AlternateContent>
          </a:graphicData>
        </a:graphic>
      </p:graphicFrame>
      <p:sp>
        <p:nvSpPr>
          <p:cNvPr id="11" name="Content Placeholder 2">
            <a:extLst>
              <a:ext uri="{FF2B5EF4-FFF2-40B4-BE49-F238E27FC236}">
                <a16:creationId xmlns:a16="http://schemas.microsoft.com/office/drawing/2014/main" id="{3AAC478D-B066-42B7-85B8-7E90D7404007}"/>
              </a:ext>
            </a:extLst>
          </p:cNvPr>
          <p:cNvSpPr txBox="1">
            <a:spLocks/>
          </p:cNvSpPr>
          <p:nvPr/>
        </p:nvSpPr>
        <p:spPr>
          <a:xfrm>
            <a:off x="0" y="2876963"/>
            <a:ext cx="9144000" cy="39901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rPr>
              <a:t>  0  0  1                                  1   –0.09721</a:t>
            </a:r>
          </a:p>
          <a:p>
            <a:pPr marL="0" indent="0">
              <a:buFont typeface="Arial" panose="020B0604020202020204" pitchFamily="34" charset="0"/>
              <a:buNone/>
            </a:pPr>
            <a:r>
              <a:rPr lang="en-US" sz="1700" dirty="0">
                <a:latin typeface="Times New Roman" panose="02020603050405020304" pitchFamily="18" charset="0"/>
              </a:rPr>
              <a:t>  1  0  0.911403492133662   1   –0.07882</a:t>
            </a:r>
          </a:p>
          <a:p>
            <a:pPr marL="0" indent="0">
              <a:buFont typeface="Arial" panose="020B0604020202020204" pitchFamily="34" charset="0"/>
              <a:buNone/>
            </a:pPr>
            <a:r>
              <a:rPr lang="en-US" sz="1700" dirty="0">
                <a:latin typeface="Times New Roman" panose="02020603050405020304" pitchFamily="18" charset="0"/>
              </a:rPr>
              <a:t>  2  0  0.844817893445936   1   –0.06046</a:t>
            </a:r>
          </a:p>
          <a:p>
            <a:pPr marL="0" indent="0">
              <a:buFont typeface="Arial" panose="020B0604020202020204" pitchFamily="34" charset="0"/>
              <a:buNone/>
            </a:pPr>
            <a:r>
              <a:rPr lang="en-US" sz="1700" dirty="0">
                <a:latin typeface="Times New Roman" panose="02020603050405020304" pitchFamily="18" charset="0"/>
              </a:rPr>
              <a:t>  3  0  0.796650711139064   1   –0.04433</a:t>
            </a:r>
          </a:p>
          <a:p>
            <a:pPr marL="0" indent="0">
              <a:buFont typeface="Arial" panose="020B0604020202020204" pitchFamily="34" charset="0"/>
              <a:buNone/>
            </a:pPr>
            <a:r>
              <a:rPr lang="en-US" sz="1700" dirty="0">
                <a:latin typeface="Times New Roman" panose="02020603050405020304" pitchFamily="18" charset="0"/>
              </a:rPr>
              <a:t>  4  0  0.762834658770704   1   –0.03139</a:t>
            </a:r>
          </a:p>
          <a:p>
            <a:pPr marL="0" indent="0">
              <a:buFont typeface="Arial" panose="020B0604020202020204" pitchFamily="34" charset="0"/>
              <a:buNone/>
            </a:pPr>
            <a:r>
              <a:rPr lang="en-US" sz="1700" dirty="0">
                <a:latin typeface="Times New Roman" panose="02020603050405020304" pitchFamily="18" charset="0"/>
              </a:rPr>
              <a:t>  5  0  0.739616805206419   1   –0.02167</a:t>
            </a:r>
          </a:p>
          <a:p>
            <a:pPr marL="0" indent="0">
              <a:buFont typeface="Arial" panose="020B0604020202020204" pitchFamily="34" charset="0"/>
              <a:buNone/>
            </a:pPr>
            <a:r>
              <a:rPr lang="en-US" sz="1700" dirty="0">
                <a:latin typeface="Times New Roman" panose="02020603050405020304" pitchFamily="18" charset="0"/>
              </a:rPr>
              <a:t>  6  0  0.723927593524655   1   –0.01470 </a:t>
            </a:r>
          </a:p>
          <a:p>
            <a:pPr marL="0" indent="0">
              <a:buFont typeface="Arial" panose="020B0604020202020204" pitchFamily="34" charset="0"/>
              <a:buNone/>
            </a:pPr>
            <a:r>
              <a:rPr lang="en-US" sz="1700" dirty="0">
                <a:latin typeface="Times New Roman" panose="02020603050405020304" pitchFamily="18" charset="0"/>
              </a:rPr>
              <a:t>  7  0  0.713442580568504   1   –0.009844</a:t>
            </a:r>
          </a:p>
          <a:p>
            <a:pPr marL="0" indent="0">
              <a:buFont typeface="Arial" panose="020B0604020202020204" pitchFamily="34" charset="0"/>
              <a:buNone/>
            </a:pPr>
            <a:r>
              <a:rPr lang="en-US" sz="1700" dirty="0">
                <a:latin typeface="Times New Roman" panose="02020603050405020304" pitchFamily="18" charset="0"/>
              </a:rPr>
              <a:t>  8  0  0.706488195839725   1   –0.006538</a:t>
            </a:r>
          </a:p>
          <a:p>
            <a:pPr marL="0" indent="0">
              <a:buFont typeface="Arial" panose="020B0604020202020204" pitchFamily="34" charset="0"/>
              <a:buNone/>
            </a:pPr>
            <a:r>
              <a:rPr lang="en-US" sz="1700" dirty="0">
                <a:latin typeface="Times New Roman" panose="02020603050405020304" pitchFamily="18" charset="0"/>
              </a:rPr>
              <a:t>  9  0  0.701898902940525   1   –0.004319</a:t>
            </a:r>
          </a:p>
          <a:p>
            <a:pPr marL="0" indent="0">
              <a:buFont typeface="Arial" panose="020B0604020202020204" pitchFamily="34" charset="0"/>
              <a:buNone/>
            </a:pPr>
            <a:r>
              <a:rPr lang="en-US" sz="1700" dirty="0">
                <a:latin typeface="Times New Roman" panose="02020603050405020304" pitchFamily="18" charset="0"/>
              </a:rPr>
              <a:t>10  0  0.698880573397614   1   –0.002842</a:t>
            </a:r>
          </a:p>
        </p:txBody>
      </p:sp>
      <p:graphicFrame>
        <p:nvGraphicFramePr>
          <p:cNvPr id="12" name="Object 11">
            <a:extLst>
              <a:ext uri="{FF2B5EF4-FFF2-40B4-BE49-F238E27FC236}">
                <a16:creationId xmlns:a16="http://schemas.microsoft.com/office/drawing/2014/main" id="{9F2A28A9-1039-4C7B-909A-7DE2CC3C4384}"/>
              </a:ext>
            </a:extLst>
          </p:cNvPr>
          <p:cNvGraphicFramePr>
            <a:graphicFrameLocks noChangeAspect="1"/>
          </p:cNvGraphicFramePr>
          <p:nvPr>
            <p:extLst>
              <p:ext uri="{D42A27DB-BD31-4B8C-83A1-F6EECF244321}">
                <p14:modId xmlns:p14="http://schemas.microsoft.com/office/powerpoint/2010/main" val="871411421"/>
              </p:ext>
            </p:extLst>
          </p:nvPr>
        </p:nvGraphicFramePr>
        <p:xfrm>
          <a:off x="392240" y="2389378"/>
          <a:ext cx="344487" cy="444500"/>
        </p:xfrm>
        <a:graphic>
          <a:graphicData uri="http://schemas.openxmlformats.org/presentationml/2006/ole">
            <mc:AlternateContent xmlns:mc="http://schemas.openxmlformats.org/markup-compatibility/2006">
              <mc:Choice xmlns:v="urn:schemas-microsoft-com:vml" Requires="v">
                <p:oleObj spid="_x0000_s4109" name="Equation" r:id="rId10" imgW="177480" imgH="228600" progId="Equation.DSMT4">
                  <p:embed/>
                </p:oleObj>
              </mc:Choice>
              <mc:Fallback>
                <p:oleObj name="Equation" r:id="rId10" imgW="177480" imgH="228600" progId="Equation.DSMT4">
                  <p:embed/>
                  <p:pic>
                    <p:nvPicPr>
                      <p:cNvPr id="9" name="Object 8">
                        <a:extLst>
                          <a:ext uri="{FF2B5EF4-FFF2-40B4-BE49-F238E27FC236}">
                            <a16:creationId xmlns:a16="http://schemas.microsoft.com/office/drawing/2014/main" id="{CF29EA41-7B51-4AF4-A874-E232F9C65001}"/>
                          </a:ext>
                        </a:extLst>
                      </p:cNvPr>
                      <p:cNvPicPr/>
                      <p:nvPr/>
                    </p:nvPicPr>
                    <p:blipFill>
                      <a:blip r:embed="rId11"/>
                      <a:stretch>
                        <a:fillRect/>
                      </a:stretch>
                    </p:blipFill>
                    <p:spPr>
                      <a:xfrm>
                        <a:off x="392240" y="2389378"/>
                        <a:ext cx="344487" cy="444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EB27284-8C23-4497-8D09-BBB1B250FE53}"/>
              </a:ext>
            </a:extLst>
          </p:cNvPr>
          <p:cNvGraphicFramePr>
            <a:graphicFrameLocks noChangeAspect="1"/>
          </p:cNvGraphicFramePr>
          <p:nvPr>
            <p:extLst>
              <p:ext uri="{D42A27DB-BD31-4B8C-83A1-F6EECF244321}">
                <p14:modId xmlns:p14="http://schemas.microsoft.com/office/powerpoint/2010/main" val="1049535203"/>
              </p:ext>
            </p:extLst>
          </p:nvPr>
        </p:nvGraphicFramePr>
        <p:xfrm>
          <a:off x="2137474" y="2367153"/>
          <a:ext cx="838200" cy="493713"/>
        </p:xfrm>
        <a:graphic>
          <a:graphicData uri="http://schemas.openxmlformats.org/presentationml/2006/ole">
            <mc:AlternateContent xmlns:mc="http://schemas.openxmlformats.org/markup-compatibility/2006">
              <mc:Choice xmlns:v="urn:schemas-microsoft-com:vml" Requires="v">
                <p:oleObj spid="_x0000_s4110" name="Equation" r:id="rId12" imgW="431640" imgH="253800" progId="Equation.DSMT4">
                  <p:embed/>
                </p:oleObj>
              </mc:Choice>
              <mc:Fallback>
                <p:oleObj name="Equation" r:id="rId12" imgW="431640" imgH="253800" progId="Equation.DSMT4">
                  <p:embed/>
                  <p:pic>
                    <p:nvPicPr>
                      <p:cNvPr id="9" name="Object 8">
                        <a:extLst>
                          <a:ext uri="{FF2B5EF4-FFF2-40B4-BE49-F238E27FC236}">
                            <a16:creationId xmlns:a16="http://schemas.microsoft.com/office/drawing/2014/main" id="{CF29EA41-7B51-4AF4-A874-E232F9C65001}"/>
                          </a:ext>
                        </a:extLst>
                      </p:cNvPr>
                      <p:cNvPicPr/>
                      <p:nvPr/>
                    </p:nvPicPr>
                    <p:blipFill>
                      <a:blip r:embed="rId13"/>
                      <a:stretch>
                        <a:fillRect/>
                      </a:stretch>
                    </p:blipFill>
                    <p:spPr>
                      <a:xfrm>
                        <a:off x="2137474" y="2367153"/>
                        <a:ext cx="838200" cy="4937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15E6218-3A9C-4A73-9E86-EA7E2D8B710A}"/>
              </a:ext>
            </a:extLst>
          </p:cNvPr>
          <p:cNvGraphicFramePr>
            <a:graphicFrameLocks noChangeAspect="1"/>
          </p:cNvGraphicFramePr>
          <p:nvPr>
            <p:extLst>
              <p:ext uri="{D42A27DB-BD31-4B8C-83A1-F6EECF244321}">
                <p14:modId xmlns:p14="http://schemas.microsoft.com/office/powerpoint/2010/main" val="3749437559"/>
              </p:ext>
            </p:extLst>
          </p:nvPr>
        </p:nvGraphicFramePr>
        <p:xfrm>
          <a:off x="2900426" y="2368741"/>
          <a:ext cx="812800" cy="493712"/>
        </p:xfrm>
        <a:graphic>
          <a:graphicData uri="http://schemas.openxmlformats.org/presentationml/2006/ole">
            <mc:AlternateContent xmlns:mc="http://schemas.openxmlformats.org/markup-compatibility/2006">
              <mc:Choice xmlns:v="urn:schemas-microsoft-com:vml" Requires="v">
                <p:oleObj spid="_x0000_s4111" name="Equation" r:id="rId14" imgW="419040" imgH="253800" progId="Equation.DSMT4">
                  <p:embed/>
                </p:oleObj>
              </mc:Choice>
              <mc:Fallback>
                <p:oleObj name="Equation" r:id="rId14" imgW="419040" imgH="253800" progId="Equation.DSMT4">
                  <p:embed/>
                  <p:pic>
                    <p:nvPicPr>
                      <p:cNvPr id="13" name="Object 12">
                        <a:extLst>
                          <a:ext uri="{FF2B5EF4-FFF2-40B4-BE49-F238E27FC236}">
                            <a16:creationId xmlns:a16="http://schemas.microsoft.com/office/drawing/2014/main" id="{3EB27284-8C23-4497-8D09-BBB1B250FE53}"/>
                          </a:ext>
                        </a:extLst>
                      </p:cNvPr>
                      <p:cNvPicPr/>
                      <p:nvPr/>
                    </p:nvPicPr>
                    <p:blipFill>
                      <a:blip r:embed="rId15"/>
                      <a:stretch>
                        <a:fillRect/>
                      </a:stretch>
                    </p:blipFill>
                    <p:spPr>
                      <a:xfrm>
                        <a:off x="2900426" y="2368741"/>
                        <a:ext cx="812800" cy="49371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7BE6B5F-D172-4E48-A1AD-DA0E6C7FE3D5}"/>
              </a:ext>
            </a:extLst>
          </p:cNvPr>
          <p:cNvGraphicFramePr>
            <a:graphicFrameLocks noChangeAspect="1"/>
          </p:cNvGraphicFramePr>
          <p:nvPr>
            <p:extLst>
              <p:ext uri="{D42A27DB-BD31-4B8C-83A1-F6EECF244321}">
                <p14:modId xmlns:p14="http://schemas.microsoft.com/office/powerpoint/2010/main" val="4090775759"/>
              </p:ext>
            </p:extLst>
          </p:nvPr>
        </p:nvGraphicFramePr>
        <p:xfrm>
          <a:off x="4774121" y="2394141"/>
          <a:ext cx="269875" cy="444500"/>
        </p:xfrm>
        <a:graphic>
          <a:graphicData uri="http://schemas.openxmlformats.org/presentationml/2006/ole">
            <mc:AlternateContent xmlns:mc="http://schemas.openxmlformats.org/markup-compatibility/2006">
              <mc:Choice xmlns:v="urn:schemas-microsoft-com:vml" Requires="v">
                <p:oleObj spid="_x0000_s4112" name="Equation" r:id="rId16" imgW="139680" imgH="228600" progId="Equation.DSMT4">
                  <p:embed/>
                </p:oleObj>
              </mc:Choice>
              <mc:Fallback>
                <p:oleObj name="Equation" r:id="rId16" imgW="139680" imgH="228600" progId="Equation.DSMT4">
                  <p:embed/>
                  <p:pic>
                    <p:nvPicPr>
                      <p:cNvPr id="14" name="Object 13">
                        <a:extLst>
                          <a:ext uri="{FF2B5EF4-FFF2-40B4-BE49-F238E27FC236}">
                            <a16:creationId xmlns:a16="http://schemas.microsoft.com/office/drawing/2014/main" id="{D15E6218-3A9C-4A73-9E86-EA7E2D8B710A}"/>
                          </a:ext>
                        </a:extLst>
                      </p:cNvPr>
                      <p:cNvPicPr/>
                      <p:nvPr/>
                    </p:nvPicPr>
                    <p:blipFill>
                      <a:blip r:embed="rId17"/>
                      <a:stretch>
                        <a:fillRect/>
                      </a:stretch>
                    </p:blipFill>
                    <p:spPr>
                      <a:xfrm>
                        <a:off x="4774121" y="2394141"/>
                        <a:ext cx="269875" cy="444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FBB7DF61-EEE2-472F-8721-7D32D82F4B0F}"/>
              </a:ext>
            </a:extLst>
          </p:cNvPr>
          <p:cNvGraphicFramePr>
            <a:graphicFrameLocks noChangeAspect="1"/>
          </p:cNvGraphicFramePr>
          <p:nvPr>
            <p:extLst>
              <p:ext uri="{D42A27DB-BD31-4B8C-83A1-F6EECF244321}">
                <p14:modId xmlns:p14="http://schemas.microsoft.com/office/powerpoint/2010/main" val="1913200141"/>
              </p:ext>
            </p:extLst>
          </p:nvPr>
        </p:nvGraphicFramePr>
        <p:xfrm>
          <a:off x="6025452" y="2371916"/>
          <a:ext cx="763587" cy="493712"/>
        </p:xfrm>
        <a:graphic>
          <a:graphicData uri="http://schemas.openxmlformats.org/presentationml/2006/ole">
            <mc:AlternateContent xmlns:mc="http://schemas.openxmlformats.org/markup-compatibility/2006">
              <mc:Choice xmlns:v="urn:schemas-microsoft-com:vml" Requires="v">
                <p:oleObj spid="_x0000_s4113" name="Equation" r:id="rId18" imgW="393480" imgH="253800" progId="Equation.DSMT4">
                  <p:embed/>
                </p:oleObj>
              </mc:Choice>
              <mc:Fallback>
                <p:oleObj name="Equation" r:id="rId18" imgW="393480" imgH="253800" progId="Equation.DSMT4">
                  <p:embed/>
                  <p:pic>
                    <p:nvPicPr>
                      <p:cNvPr id="15" name="Object 14">
                        <a:extLst>
                          <a:ext uri="{FF2B5EF4-FFF2-40B4-BE49-F238E27FC236}">
                            <a16:creationId xmlns:a16="http://schemas.microsoft.com/office/drawing/2014/main" id="{B7BE6B5F-D172-4E48-A1AD-DA0E6C7FE3D5}"/>
                          </a:ext>
                        </a:extLst>
                      </p:cNvPr>
                      <p:cNvPicPr/>
                      <p:nvPr/>
                    </p:nvPicPr>
                    <p:blipFill>
                      <a:blip r:embed="rId19"/>
                      <a:stretch>
                        <a:fillRect/>
                      </a:stretch>
                    </p:blipFill>
                    <p:spPr>
                      <a:xfrm>
                        <a:off x="6025452" y="2371916"/>
                        <a:ext cx="763587" cy="49371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18336E1-AD26-4D75-832C-CE9669B0E4A9}"/>
              </a:ext>
            </a:extLst>
          </p:cNvPr>
          <p:cNvGraphicFramePr>
            <a:graphicFrameLocks noChangeAspect="1"/>
          </p:cNvGraphicFramePr>
          <p:nvPr>
            <p:extLst>
              <p:ext uri="{D42A27DB-BD31-4B8C-83A1-F6EECF244321}">
                <p14:modId xmlns:p14="http://schemas.microsoft.com/office/powerpoint/2010/main" val="714153252"/>
              </p:ext>
            </p:extLst>
          </p:nvPr>
        </p:nvGraphicFramePr>
        <p:xfrm>
          <a:off x="6823417" y="2440730"/>
          <a:ext cx="978740" cy="408027"/>
        </p:xfrm>
        <a:graphic>
          <a:graphicData uri="http://schemas.openxmlformats.org/presentationml/2006/ole">
            <mc:AlternateContent xmlns:mc="http://schemas.openxmlformats.org/markup-compatibility/2006">
              <mc:Choice xmlns:v="urn:schemas-microsoft-com:vml" Requires="v">
                <p:oleObj spid="_x0000_s4114" name="Equation" r:id="rId20" imgW="609480" imgH="253800" progId="Equation.DSMT4">
                  <p:embed/>
                </p:oleObj>
              </mc:Choice>
              <mc:Fallback>
                <p:oleObj name="Equation" r:id="rId20" imgW="609480" imgH="253800" progId="Equation.DSMT4">
                  <p:embed/>
                  <p:pic>
                    <p:nvPicPr>
                      <p:cNvPr id="17" name="Object 16">
                        <a:extLst>
                          <a:ext uri="{FF2B5EF4-FFF2-40B4-BE49-F238E27FC236}">
                            <a16:creationId xmlns:a16="http://schemas.microsoft.com/office/drawing/2014/main" id="{FBB7DF61-EEE2-472F-8721-7D32D82F4B0F}"/>
                          </a:ext>
                        </a:extLst>
                      </p:cNvPr>
                      <p:cNvPicPr/>
                      <p:nvPr/>
                    </p:nvPicPr>
                    <p:blipFill>
                      <a:blip r:embed="rId21"/>
                      <a:stretch>
                        <a:fillRect/>
                      </a:stretch>
                    </p:blipFill>
                    <p:spPr>
                      <a:xfrm>
                        <a:off x="6823417" y="2440730"/>
                        <a:ext cx="978740" cy="408027"/>
                      </a:xfrm>
                      <a:prstGeom prst="rect">
                        <a:avLst/>
                      </a:prstGeom>
                    </p:spPr>
                  </p:pic>
                </p:oleObj>
              </mc:Fallback>
            </mc:AlternateContent>
          </a:graphicData>
        </a:graphic>
      </p:graphicFrame>
      <p:sp>
        <p:nvSpPr>
          <p:cNvPr id="19" name="Content Placeholder 2">
            <a:extLst>
              <a:ext uri="{FF2B5EF4-FFF2-40B4-BE49-F238E27FC236}">
                <a16:creationId xmlns:a16="http://schemas.microsoft.com/office/drawing/2014/main" id="{5FDFA6E6-FD0E-408A-B097-CC71C192628C}"/>
              </a:ext>
            </a:extLst>
          </p:cNvPr>
          <p:cNvSpPr txBox="1">
            <a:spLocks/>
          </p:cNvSpPr>
          <p:nvPr/>
        </p:nvSpPr>
        <p:spPr>
          <a:xfrm>
            <a:off x="3861816" y="2883313"/>
            <a:ext cx="4474464" cy="3298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rPr>
              <a:t>0.9114034921336616  –0.07882    –0.2183</a:t>
            </a:r>
          </a:p>
          <a:p>
            <a:pPr marL="0" indent="0">
              <a:buFont typeface="Arial" panose="020B0604020202020204" pitchFamily="34" charset="0"/>
              <a:buNone/>
            </a:pPr>
            <a:r>
              <a:rPr lang="en-US" sz="1700" dirty="0">
                <a:latin typeface="Times New Roman" panose="02020603050405020304" pitchFamily="18" charset="0"/>
              </a:rPr>
              <a:t>0.8448178934459362  –0.06046    –0.1517</a:t>
            </a:r>
          </a:p>
          <a:p>
            <a:pPr marL="0" indent="0">
              <a:buFont typeface="Arial" panose="020B0604020202020204" pitchFamily="34" charset="0"/>
              <a:buNone/>
            </a:pPr>
            <a:r>
              <a:rPr lang="en-US" sz="1700" dirty="0">
                <a:latin typeface="Times New Roman" panose="02020603050405020304" pitchFamily="18" charset="0"/>
              </a:rPr>
              <a:t>0.7966507111390642  –0.04433    –0.1035</a:t>
            </a:r>
          </a:p>
          <a:p>
            <a:pPr marL="0" indent="0">
              <a:buFont typeface="Arial" panose="020B0604020202020204" pitchFamily="34" charset="0"/>
              <a:buNone/>
            </a:pPr>
            <a:r>
              <a:rPr lang="en-US" sz="1700" dirty="0">
                <a:latin typeface="Times New Roman" panose="02020603050405020304" pitchFamily="18" charset="0"/>
              </a:rPr>
              <a:t>0.7628346587707037  –0.03139    –0.06969</a:t>
            </a:r>
          </a:p>
          <a:p>
            <a:pPr marL="0" indent="0">
              <a:buFont typeface="Arial" panose="020B0604020202020204" pitchFamily="34" charset="0"/>
              <a:buNone/>
            </a:pPr>
            <a:r>
              <a:rPr lang="en-US" sz="1700" dirty="0">
                <a:latin typeface="Times New Roman" panose="02020603050405020304" pitchFamily="18" charset="0"/>
              </a:rPr>
              <a:t>0.7396168052064190  –0.02167    –0.04670</a:t>
            </a:r>
          </a:p>
          <a:p>
            <a:pPr marL="0" indent="0">
              <a:buFont typeface="Arial" panose="020B0604020202020204" pitchFamily="34" charset="0"/>
              <a:buNone/>
            </a:pPr>
            <a:r>
              <a:rPr lang="en-US" sz="1700" dirty="0">
                <a:latin typeface="Times New Roman" panose="02020603050405020304" pitchFamily="18" charset="0"/>
              </a:rPr>
              <a:t>0.7239275935246550  –0.01470    –0.03078</a:t>
            </a:r>
          </a:p>
          <a:p>
            <a:pPr marL="0" indent="0">
              <a:buFont typeface="Arial" panose="020B0604020202020204" pitchFamily="34" charset="0"/>
              <a:buNone/>
            </a:pPr>
            <a:r>
              <a:rPr lang="en-US" sz="1700" dirty="0">
                <a:latin typeface="Times New Roman" panose="02020603050405020304" pitchFamily="18" charset="0"/>
              </a:rPr>
              <a:t>0.7134425805685035  –0.009844  –0.02030</a:t>
            </a:r>
          </a:p>
          <a:p>
            <a:pPr marL="0" indent="0">
              <a:buFont typeface="Arial" panose="020B0604020202020204" pitchFamily="34" charset="0"/>
              <a:buNone/>
            </a:pPr>
            <a:r>
              <a:rPr lang="en-US" sz="1700" dirty="0">
                <a:latin typeface="Times New Roman" panose="02020603050405020304" pitchFamily="18" charset="0"/>
              </a:rPr>
              <a:t>0.7064881958397252  –0.006539  –0.01334</a:t>
            </a:r>
          </a:p>
          <a:p>
            <a:pPr marL="0" indent="0">
              <a:buFont typeface="Arial" panose="020B0604020202020204" pitchFamily="34" charset="0"/>
              <a:buNone/>
            </a:pPr>
            <a:r>
              <a:rPr lang="en-US" sz="1700" dirty="0">
                <a:latin typeface="Times New Roman" panose="02020603050405020304" pitchFamily="18" charset="0"/>
              </a:rPr>
              <a:t>0.7018989029405253  –0.004319  –0.008752</a:t>
            </a:r>
          </a:p>
          <a:p>
            <a:pPr marL="0" indent="0">
              <a:buFont typeface="Arial" panose="020B0604020202020204" pitchFamily="34" charset="0"/>
              <a:buNone/>
            </a:pPr>
            <a:r>
              <a:rPr lang="en-US" sz="1700" dirty="0">
                <a:latin typeface="Times New Roman" panose="02020603050405020304" pitchFamily="18" charset="0"/>
              </a:rPr>
              <a:t>0.6988805733976142  –0.002842  –0.005733</a:t>
            </a:r>
          </a:p>
        </p:txBody>
      </p:sp>
      <p:sp>
        <p:nvSpPr>
          <p:cNvPr id="20" name="Content Placeholder 2">
            <a:extLst>
              <a:ext uri="{FF2B5EF4-FFF2-40B4-BE49-F238E27FC236}">
                <a16:creationId xmlns:a16="http://schemas.microsoft.com/office/drawing/2014/main" id="{6266F4EF-ED4C-4D44-BC3A-DB9A28682CB3}"/>
              </a:ext>
            </a:extLst>
          </p:cNvPr>
          <p:cNvSpPr txBox="1">
            <a:spLocks/>
          </p:cNvSpPr>
          <p:nvPr/>
        </p:nvSpPr>
        <p:spPr>
          <a:xfrm>
            <a:off x="7984871" y="3195954"/>
            <a:ext cx="829056" cy="29142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700" dirty="0">
                <a:latin typeface="Times New Roman" panose="02020603050405020304" pitchFamily="18" charset="0"/>
              </a:rPr>
              <a:t>0.6949</a:t>
            </a:r>
          </a:p>
          <a:p>
            <a:pPr marL="0" indent="0">
              <a:buFont typeface="Arial" panose="020B0604020202020204" pitchFamily="34" charset="0"/>
              <a:buNone/>
            </a:pPr>
            <a:r>
              <a:rPr lang="en-US" sz="1700" dirty="0">
                <a:latin typeface="Times New Roman" panose="02020603050405020304" pitchFamily="18" charset="0"/>
              </a:rPr>
              <a:t>0.6824</a:t>
            </a:r>
          </a:p>
          <a:p>
            <a:pPr marL="0" indent="0">
              <a:buFont typeface="Arial" panose="020B0604020202020204" pitchFamily="34" charset="0"/>
              <a:buNone/>
            </a:pPr>
            <a:r>
              <a:rPr lang="en-US" sz="1700" dirty="0">
                <a:latin typeface="Times New Roman" panose="02020603050405020304" pitchFamily="18" charset="0"/>
              </a:rPr>
              <a:t>0.6733</a:t>
            </a:r>
          </a:p>
          <a:p>
            <a:pPr marL="0" indent="0">
              <a:buFont typeface="Arial" panose="020B0604020202020204" pitchFamily="34" charset="0"/>
              <a:buNone/>
            </a:pPr>
            <a:r>
              <a:rPr lang="en-US" sz="1700" dirty="0">
                <a:latin typeface="Times New Roman" panose="02020603050405020304" pitchFamily="18" charset="0"/>
              </a:rPr>
              <a:t>0.6668</a:t>
            </a:r>
          </a:p>
          <a:p>
            <a:pPr marL="0" indent="0">
              <a:buFont typeface="Arial" panose="020B0604020202020204" pitchFamily="34" charset="0"/>
              <a:buNone/>
            </a:pPr>
            <a:r>
              <a:rPr lang="en-US" sz="1700" dirty="0">
                <a:latin typeface="Times New Roman" panose="02020603050405020304" pitchFamily="18" charset="0"/>
              </a:rPr>
              <a:t>0.6624</a:t>
            </a:r>
          </a:p>
          <a:p>
            <a:pPr marL="0" indent="0">
              <a:buFont typeface="Arial" panose="020B0604020202020204" pitchFamily="34" charset="0"/>
              <a:buNone/>
            </a:pPr>
            <a:r>
              <a:rPr lang="en-US" sz="1700" dirty="0">
                <a:latin typeface="Times New Roman" panose="02020603050405020304" pitchFamily="18" charset="0"/>
              </a:rPr>
              <a:t>0.6594</a:t>
            </a:r>
          </a:p>
          <a:p>
            <a:pPr marL="0" indent="0">
              <a:buFont typeface="Arial" panose="020B0604020202020204" pitchFamily="34" charset="0"/>
              <a:buNone/>
            </a:pPr>
            <a:r>
              <a:rPr lang="en-US" sz="1700" dirty="0">
                <a:latin typeface="Times New Roman" panose="02020603050405020304" pitchFamily="18" charset="0"/>
              </a:rPr>
              <a:t>0.6573</a:t>
            </a:r>
          </a:p>
          <a:p>
            <a:pPr marL="0" indent="0">
              <a:buFont typeface="Arial" panose="020B0604020202020204" pitchFamily="34" charset="0"/>
              <a:buNone/>
            </a:pPr>
            <a:r>
              <a:rPr lang="en-US" sz="1700" dirty="0">
                <a:latin typeface="Times New Roman" panose="02020603050405020304" pitchFamily="18" charset="0"/>
              </a:rPr>
              <a:t>0.6560</a:t>
            </a:r>
          </a:p>
          <a:p>
            <a:pPr marL="0" indent="0">
              <a:buFont typeface="Arial" panose="020B0604020202020204" pitchFamily="34" charset="0"/>
              <a:buNone/>
            </a:pPr>
            <a:r>
              <a:rPr lang="en-US" sz="1700" dirty="0">
                <a:latin typeface="Times New Roman" panose="02020603050405020304" pitchFamily="18" charset="0"/>
              </a:rPr>
              <a:t>0.6551</a:t>
            </a:r>
          </a:p>
        </p:txBody>
      </p:sp>
      <p:graphicFrame>
        <p:nvGraphicFramePr>
          <p:cNvPr id="21" name="Object 20">
            <a:extLst>
              <a:ext uri="{FF2B5EF4-FFF2-40B4-BE49-F238E27FC236}">
                <a16:creationId xmlns:a16="http://schemas.microsoft.com/office/drawing/2014/main" id="{E496966B-DA04-475D-A911-98FAC502A7D5}"/>
              </a:ext>
            </a:extLst>
          </p:cNvPr>
          <p:cNvGraphicFramePr>
            <a:graphicFrameLocks noChangeAspect="1"/>
          </p:cNvGraphicFramePr>
          <p:nvPr>
            <p:extLst>
              <p:ext uri="{D42A27DB-BD31-4B8C-83A1-F6EECF244321}">
                <p14:modId xmlns:p14="http://schemas.microsoft.com/office/powerpoint/2010/main" val="2422456702"/>
              </p:ext>
            </p:extLst>
          </p:nvPr>
        </p:nvGraphicFramePr>
        <p:xfrm>
          <a:off x="7791450" y="2249678"/>
          <a:ext cx="1181100" cy="755650"/>
        </p:xfrm>
        <a:graphic>
          <a:graphicData uri="http://schemas.openxmlformats.org/presentationml/2006/ole">
            <mc:AlternateContent xmlns:mc="http://schemas.openxmlformats.org/markup-compatibility/2006">
              <mc:Choice xmlns:v="urn:schemas-microsoft-com:vml" Requires="v">
                <p:oleObj spid="_x0000_s4115" name="Equation" r:id="rId22" imgW="736560" imgH="469800" progId="Equation.DSMT4">
                  <p:embed/>
                </p:oleObj>
              </mc:Choice>
              <mc:Fallback>
                <p:oleObj name="Equation" r:id="rId22" imgW="736560" imgH="469800" progId="Equation.DSMT4">
                  <p:embed/>
                  <p:pic>
                    <p:nvPicPr>
                      <p:cNvPr id="18" name="Object 17">
                        <a:extLst>
                          <a:ext uri="{FF2B5EF4-FFF2-40B4-BE49-F238E27FC236}">
                            <a16:creationId xmlns:a16="http://schemas.microsoft.com/office/drawing/2014/main" id="{018336E1-AD26-4D75-832C-CE9669B0E4A9}"/>
                          </a:ext>
                        </a:extLst>
                      </p:cNvPr>
                      <p:cNvPicPr/>
                      <p:nvPr/>
                    </p:nvPicPr>
                    <p:blipFill>
                      <a:blip r:embed="rId23"/>
                      <a:stretch>
                        <a:fillRect/>
                      </a:stretch>
                    </p:blipFill>
                    <p:spPr>
                      <a:xfrm>
                        <a:off x="7791450" y="2249678"/>
                        <a:ext cx="1181100" cy="75565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93F4B922-D571-484B-8463-B4D26515A01D}"/>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xmlns:p14="http://schemas.microsoft.com/office/powerpoint/2010/main">
    <mc:Choice Requires="p14">
      <p:transition spd="slow" p14:dur="2000" advTm="209879"/>
    </mc:Choice>
    <mc:Fallback xmlns="">
      <p:transition spd="slow" advTm="20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077200" cy="4525963"/>
          </a:xfrm>
        </p:spPr>
        <p:txBody>
          <a:bodyPr/>
          <a:lstStyle/>
          <a:p>
            <a:r>
              <a:rPr lang="en-US" dirty="0"/>
              <a:t>It seems the error is dropping by a factor of </a:t>
            </a:r>
            <a:r>
              <a:rPr lang="en-US" dirty="0">
                <a:latin typeface="Times New Roman" panose="02020603050405020304" pitchFamily="18" charset="0"/>
              </a:rPr>
              <a:t>0.65</a:t>
            </a:r>
          </a:p>
          <a:p>
            <a:pPr lvl="1"/>
            <a:r>
              <a:rPr lang="en-US" dirty="0"/>
              <a:t>Thus is a constant times the previous error, so </a:t>
            </a:r>
            <a:r>
              <a:rPr lang="en-US" dirty="0">
                <a:latin typeface="Times New Roman" panose="02020603050405020304" pitchFamily="18" charset="0"/>
              </a:rPr>
              <a:t>O(</a:t>
            </a:r>
            <a:r>
              <a:rPr lang="en-US" i="1" dirty="0">
                <a:latin typeface="Times New Roman" panose="02020603050405020304" pitchFamily="18" charset="0"/>
              </a:rPr>
              <a:t>h</a:t>
            </a:r>
            <a:r>
              <a:rPr lang="en-US" dirty="0">
                <a:latin typeface="Times New Roman" panose="02020603050405020304" pitchFamily="18" charset="0"/>
              </a:rPr>
              <a:t>)</a:t>
            </a:r>
          </a:p>
          <a:p>
            <a:pPr lvl="1"/>
            <a:r>
              <a:rPr lang="en-US" dirty="0"/>
              <a:t>The issue is that one end-point is fixed</a:t>
            </a:r>
          </a:p>
          <a:p>
            <a:pPr lvl="1"/>
            <a:r>
              <a:rPr lang="en-US" dirty="0"/>
              <a:t>Solution?</a:t>
            </a:r>
          </a:p>
          <a:p>
            <a:pPr lvl="2"/>
            <a:r>
              <a:rPr lang="en-US" dirty="0"/>
              <a:t>Alternate between the bracketed secant method and the bisection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smtClean="0"/>
              <a:t>Bracketed secant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dirty="0"/>
          </a:p>
        </p:txBody>
      </p:sp>
      <p:pic>
        <p:nvPicPr>
          <p:cNvPr id="7" name="Audio 6">
            <a:hlinkClick r:id="" action="ppaction://media"/>
            <a:extLst>
              <a:ext uri="{FF2B5EF4-FFF2-40B4-BE49-F238E27FC236}">
                <a16:creationId xmlns:a16="http://schemas.microsoft.com/office/drawing/2014/main" id="{1CF60094-69FA-405B-8249-02C749CC40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91501691"/>
      </p:ext>
    </p:extLst>
  </p:cSld>
  <p:clrMapOvr>
    <a:masterClrMapping/>
  </p:clrMapOvr>
  <mc:AlternateContent xmlns:mc="http://schemas.openxmlformats.org/markup-compatibility/2006" xmlns:p14="http://schemas.microsoft.com/office/powerpoint/2010/main">
    <mc:Choice Requires="p14">
      <p:transition spd="slow" p14:dur="2000" advTm="30007"/>
    </mc:Choice>
    <mc:Fallback xmlns="">
      <p:transition spd="slow" advTm="3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2|10.7|16.6"/>
</p:tagLst>
</file>

<file path=ppt/tags/tag10.xml><?xml version="1.0" encoding="utf-8"?>
<p:tagLst xmlns:a="http://schemas.openxmlformats.org/drawingml/2006/main" xmlns:r="http://schemas.openxmlformats.org/officeDocument/2006/relationships" xmlns:p="http://schemas.openxmlformats.org/presentationml/2006/main">
  <p:tag name="TIMING" val="|26.9"/>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0.1|19.5|7.4|13.8|7.4"/>
</p:tagLst>
</file>

<file path=ppt/tags/tag3.xml><?xml version="1.0" encoding="utf-8"?>
<p:tagLst xmlns:a="http://schemas.openxmlformats.org/drawingml/2006/main" xmlns:r="http://schemas.openxmlformats.org/officeDocument/2006/relationships" xmlns:p="http://schemas.openxmlformats.org/presentationml/2006/main">
  <p:tag name="TIMING" val="|2.8|29.7|9.1|2.1|25.8"/>
</p:tagLst>
</file>

<file path=ppt/tags/tag4.xml><?xml version="1.0" encoding="utf-8"?>
<p:tagLst xmlns:a="http://schemas.openxmlformats.org/drawingml/2006/main" xmlns:r="http://schemas.openxmlformats.org/officeDocument/2006/relationships" xmlns:p="http://schemas.openxmlformats.org/presentationml/2006/main">
  <p:tag name="TIMING" val="|10.7|11.1|8.7|20.5"/>
</p:tagLst>
</file>

<file path=ppt/tags/tag5.xml><?xml version="1.0" encoding="utf-8"?>
<p:tagLst xmlns:a="http://schemas.openxmlformats.org/drawingml/2006/main" xmlns:r="http://schemas.openxmlformats.org/officeDocument/2006/relationships" xmlns:p="http://schemas.openxmlformats.org/presentationml/2006/main">
  <p:tag name="TIMING" val="|10.7|4|6.9|9.7|2|2.3|3.6|28.7|15.9"/>
</p:tagLst>
</file>

<file path=ppt/tags/tag6.xml><?xml version="1.0" encoding="utf-8"?>
<p:tagLst xmlns:a="http://schemas.openxmlformats.org/drawingml/2006/main" xmlns:r="http://schemas.openxmlformats.org/officeDocument/2006/relationships" xmlns:p="http://schemas.openxmlformats.org/presentationml/2006/main">
  <p:tag name="TIMING" val="|27.4|29.1|14.4|8.4|6.9|12.5|5.9|9.6|6|13.1|2.9|2.2|2.9|2.3|2.8|3|5.7|2|2.7|2.3|1|0.8|0.9|0.9|0.8|0.6|0.6|0.6|2.6|1|5.8"/>
</p:tagLst>
</file>

<file path=ppt/tags/tag7.xml><?xml version="1.0" encoding="utf-8"?>
<p:tagLst xmlns:a="http://schemas.openxmlformats.org/drawingml/2006/main" xmlns:r="http://schemas.openxmlformats.org/officeDocument/2006/relationships" xmlns:p="http://schemas.openxmlformats.org/presentationml/2006/main">
  <p:tag name="TIMING" val="|11.2|8.2|1.2"/>
</p:tagLst>
</file>

<file path=ppt/tags/tag8.xml><?xml version="1.0" encoding="utf-8"?>
<p:tagLst xmlns:a="http://schemas.openxmlformats.org/drawingml/2006/main" xmlns:r="http://schemas.openxmlformats.org/officeDocument/2006/relationships" xmlns:p="http://schemas.openxmlformats.org/presentationml/2006/main">
  <p:tag name="TIMING" val="|4.2|6.8|3|7.6|4.7"/>
</p:tagLst>
</file>

<file path=ppt/tags/tag9.xml><?xml version="1.0" encoding="utf-8"?>
<p:tagLst xmlns:a="http://schemas.openxmlformats.org/drawingml/2006/main" xmlns:r="http://schemas.openxmlformats.org/officeDocument/2006/relationships" xmlns:p="http://schemas.openxmlformats.org/presentationml/2006/main">
  <p:tag name="TIMING" val="|2.7|6.5|8.8|3.8|12.8|10.4|37.3|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95070</TotalTime>
  <Words>1151</Words>
  <Application>Microsoft Office PowerPoint</Application>
  <PresentationFormat>On-screen Show (4:3)</PresentationFormat>
  <Paragraphs>187</Paragraphs>
  <Slides>17</Slides>
  <Notes>0</Notes>
  <HiddenSlides>0</HiddenSlides>
  <MMClips>17</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ＭＳ Ｐゴシック</vt: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The bracketed secant method a.k.a. the false-position method or regula falsi</vt:lpstr>
      <vt:lpstr>Introduction</vt:lpstr>
      <vt:lpstr>A secant line</vt:lpstr>
      <vt:lpstr>A secant line</vt:lpstr>
      <vt:lpstr>A secant line</vt:lpstr>
      <vt:lpstr>A secant line</vt:lpstr>
      <vt:lpstr>A secant line</vt:lpstr>
      <vt:lpstr>Example</vt:lpstr>
      <vt:lpstr>Error analysis</vt:lpstr>
      <vt:lpstr>Implementation</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1678</cp:revision>
  <dcterms:created xsi:type="dcterms:W3CDTF">2020-04-30T19:27:29Z</dcterms:created>
  <dcterms:modified xsi:type="dcterms:W3CDTF">2024-04-15T19:58:18Z</dcterms:modified>
</cp:coreProperties>
</file>